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Bebas Neue" panose="020B0606020202050201" pitchFamily="34" charset="0"/>
      <p:regular r:id="rId17"/>
    </p:embeddedFont>
    <p:embeddedFont>
      <p:font typeface="Bebas Neue Bold" panose="020B0604020202020204" charset="0"/>
      <p:regular r:id="rId18"/>
    </p:embeddedFont>
    <p:embeddedFont>
      <p:font typeface="Calibri (MS)" panose="020B0604020202020204" charset="0"/>
      <p:regular r:id="rId19"/>
    </p:embeddedFont>
    <p:embeddedFont>
      <p:font typeface="Calibri (MS) Bold" panose="020B0604020202020204" charset="0"/>
      <p:regular r:id="rId20"/>
    </p:embeddedFont>
    <p:embeddedFont>
      <p:font typeface="Canva Sans" panose="020B0604020202020204" charset="0"/>
      <p:regular r:id="rId21"/>
    </p:embeddedFont>
    <p:embeddedFont>
      <p:font typeface="Canva Sans Bold"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47" d="100"/>
          <a:sy n="47" d="100"/>
        </p:scale>
        <p:origin x="500" y="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rnia Ahmadi" userId="e9841fd6-b231-4c74-9440-13167991d101" providerId="ADAL" clId="{139C6FCC-65F2-444F-89EC-C06A5447BEB6}"/>
    <pc:docChg chg="custSel modSld">
      <pc:chgData name="Parnia Ahmadi" userId="e9841fd6-b231-4c74-9440-13167991d101" providerId="ADAL" clId="{139C6FCC-65F2-444F-89EC-C06A5447BEB6}" dt="2024-08-02T21:55:44.558" v="2" actId="478"/>
      <pc:docMkLst>
        <pc:docMk/>
      </pc:docMkLst>
      <pc:sldChg chg="delSp modSp mod">
        <pc:chgData name="Parnia Ahmadi" userId="e9841fd6-b231-4c74-9440-13167991d101" providerId="ADAL" clId="{139C6FCC-65F2-444F-89EC-C06A5447BEB6}" dt="2024-08-02T21:55:44.558" v="2" actId="478"/>
        <pc:sldMkLst>
          <pc:docMk/>
          <pc:sldMk cId="0" sldId="256"/>
        </pc:sldMkLst>
        <pc:spChg chg="del mod">
          <ac:chgData name="Parnia Ahmadi" userId="e9841fd6-b231-4c74-9440-13167991d101" providerId="ADAL" clId="{139C6FCC-65F2-444F-89EC-C06A5447BEB6}" dt="2024-08-02T21:55:44.558" v="2" actId="478"/>
          <ac:spMkLst>
            <pc:docMk/>
            <pc:sldMk cId="0" sldId="256"/>
            <ac:spMk id="10" creationId="{00000000-0000-0000-0000-000000000000}"/>
          </ac:spMkLst>
        </pc:spChg>
        <pc:grpChg chg="del">
          <ac:chgData name="Parnia Ahmadi" userId="e9841fd6-b231-4c74-9440-13167991d101" providerId="ADAL" clId="{139C6FCC-65F2-444F-89EC-C06A5447BEB6}" dt="2024-08-02T21:55:38.730" v="0" actId="478"/>
          <ac:grpSpMkLst>
            <pc:docMk/>
            <pc:sldMk cId="0" sldId="256"/>
            <ac:grpSpMk id="7" creationId="{00000000-0000-0000-0000-000000000000}"/>
          </ac:grpSpMkLst>
        </pc:grpChg>
      </pc:sldChg>
    </pc:docChg>
  </pc:docChgLst>
</pc:chgInfo>
</file>

<file path=ppt/media/image1.jpeg>
</file>

<file path=ppt/media/image10.png>
</file>

<file path=ppt/media/image11.png>
</file>

<file path=ppt/media/image12.png>
</file>

<file path=ppt/media/image13.png>
</file>

<file path=ppt/media/image14.jpeg>
</file>

<file path=ppt/media/image15.jpeg>
</file>

<file path=ppt/media/image2.pn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5ED1D8-6EBF-4C77-8D89-B5549AFA3578}" type="datetimeFigureOut">
              <a:rPr lang="en-CA" smtClean="0"/>
              <a:t>2024-08-02</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445614-26B6-4989-99E9-49FD84171968}" type="slidenum">
              <a:rPr lang="en-CA" smtClean="0"/>
              <a:t>‹#›</a:t>
            </a:fld>
            <a:endParaRPr lang="en-CA"/>
          </a:p>
        </p:txBody>
      </p:sp>
    </p:spTree>
    <p:extLst>
      <p:ext uri="{BB962C8B-B14F-4D97-AF65-F5344CB8AC3E}">
        <p14:creationId xmlns:p14="http://schemas.microsoft.com/office/powerpoint/2010/main" val="1751256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53445614-26B6-4989-99E9-49FD84171968}" type="slidenum">
              <a:rPr lang="en-CA" smtClean="0"/>
              <a:t>11</a:t>
            </a:fld>
            <a:endParaRPr lang="en-CA"/>
          </a:p>
        </p:txBody>
      </p:sp>
    </p:spTree>
    <p:extLst>
      <p:ext uri="{BB962C8B-B14F-4D97-AF65-F5344CB8AC3E}">
        <p14:creationId xmlns:p14="http://schemas.microsoft.com/office/powerpoint/2010/main" val="1982485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CA"/>
          </a:p>
        </p:txBody>
      </p:sp>
      <p:grpSp>
        <p:nvGrpSpPr>
          <p:cNvPr id="3" name="Group 3"/>
          <p:cNvGrpSpPr/>
          <p:nvPr/>
        </p:nvGrpSpPr>
        <p:grpSpPr>
          <a:xfrm>
            <a:off x="1417702" y="2228850"/>
            <a:ext cx="15452595" cy="4151608"/>
            <a:chOff x="0" y="0"/>
            <a:chExt cx="4069819" cy="1093428"/>
          </a:xfrm>
        </p:grpSpPr>
        <p:sp>
          <p:nvSpPr>
            <p:cNvPr id="4" name="Freeform 4"/>
            <p:cNvSpPr/>
            <p:nvPr/>
          </p:nvSpPr>
          <p:spPr>
            <a:xfrm>
              <a:off x="0" y="0"/>
              <a:ext cx="4069819" cy="1093428"/>
            </a:xfrm>
            <a:custGeom>
              <a:avLst/>
              <a:gdLst/>
              <a:ahLst/>
              <a:cxnLst/>
              <a:rect l="l" t="t" r="r" b="b"/>
              <a:pathLst>
                <a:path w="4069819" h="1093428">
                  <a:moveTo>
                    <a:pt x="0" y="0"/>
                  </a:moveTo>
                  <a:lnTo>
                    <a:pt x="4069819" y="0"/>
                  </a:lnTo>
                  <a:lnTo>
                    <a:pt x="4069819" y="1093428"/>
                  </a:lnTo>
                  <a:lnTo>
                    <a:pt x="0" y="1093428"/>
                  </a:lnTo>
                  <a:close/>
                </a:path>
              </a:pathLst>
            </a:custGeom>
            <a:solidFill>
              <a:srgbClr val="5F97A1"/>
            </a:solidFill>
          </p:spPr>
          <p:txBody>
            <a:bodyPr/>
            <a:lstStyle/>
            <a:p>
              <a:endParaRPr lang="en-CA"/>
            </a:p>
          </p:txBody>
        </p:sp>
        <p:sp>
          <p:nvSpPr>
            <p:cNvPr id="5" name="TextBox 5"/>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884650" y="3694622"/>
            <a:ext cx="14613236" cy="1086713"/>
          </a:xfrm>
          <a:prstGeom prst="rect">
            <a:avLst/>
          </a:prstGeom>
        </p:spPr>
        <p:txBody>
          <a:bodyPr lIns="0" tIns="0" rIns="0" bIns="0" rtlCol="0" anchor="t">
            <a:spAutoFit/>
          </a:bodyPr>
          <a:lstStyle/>
          <a:p>
            <a:pPr algn="ctr">
              <a:lnSpc>
                <a:spcPts val="8702"/>
              </a:lnSpc>
            </a:pPr>
            <a:r>
              <a:rPr lang="en-US" sz="6216" spc="453">
                <a:solidFill>
                  <a:srgbClr val="FFFFFF"/>
                </a:solidFill>
                <a:latin typeface="Bebas Neue Bold"/>
              </a:rPr>
              <a:t>Major crime indicator for the city of toronto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40839" y="593109"/>
            <a:ext cx="12689361" cy="9525000"/>
          </a:xfrm>
          <a:custGeom>
            <a:avLst/>
            <a:gdLst/>
            <a:ahLst/>
            <a:cxnLst/>
            <a:rect l="l" t="t" r="r" b="b"/>
            <a:pathLst>
              <a:path w="8803161" h="6579873">
                <a:moveTo>
                  <a:pt x="0" y="0"/>
                </a:moveTo>
                <a:lnTo>
                  <a:pt x="8803161" y="0"/>
                </a:lnTo>
                <a:lnTo>
                  <a:pt x="8803161" y="6579873"/>
                </a:lnTo>
                <a:lnTo>
                  <a:pt x="0" y="6579873"/>
                </a:lnTo>
                <a:lnTo>
                  <a:pt x="0" y="0"/>
                </a:lnTo>
                <a:close/>
              </a:path>
            </a:pathLst>
          </a:custGeom>
          <a:blipFill>
            <a:blip r:embed="rId2"/>
            <a:stretch>
              <a:fillRect t="-2508" b="-2508"/>
            </a:stretch>
          </a:blipFill>
        </p:spPr>
        <p:txBody>
          <a:bodyPr/>
          <a:lstStyle/>
          <a:p>
            <a:endParaRPr lang="en-CA"/>
          </a:p>
        </p:txBody>
      </p:sp>
      <p:grpSp>
        <p:nvGrpSpPr>
          <p:cNvPr id="3" name="Group 3"/>
          <p:cNvGrpSpPr/>
          <p:nvPr/>
        </p:nvGrpSpPr>
        <p:grpSpPr>
          <a:xfrm>
            <a:off x="13659134" y="1790700"/>
            <a:ext cx="4746737" cy="6178624"/>
            <a:chOff x="783598" y="-2673092"/>
            <a:chExt cx="10182635" cy="8238165"/>
          </a:xfrm>
        </p:grpSpPr>
        <p:sp>
          <p:nvSpPr>
            <p:cNvPr id="4" name="TextBox 4"/>
            <p:cNvSpPr txBox="1"/>
            <p:nvPr/>
          </p:nvSpPr>
          <p:spPr>
            <a:xfrm>
              <a:off x="783598" y="-2673092"/>
              <a:ext cx="10182635" cy="3495060"/>
            </a:xfrm>
            <a:prstGeom prst="rect">
              <a:avLst/>
            </a:prstGeom>
          </p:spPr>
          <p:txBody>
            <a:bodyPr wrap="square" lIns="0" tIns="0" rIns="0" bIns="0" rtlCol="0" anchor="t">
              <a:spAutoFit/>
            </a:bodyPr>
            <a:lstStyle/>
            <a:p>
              <a:pPr marL="0" lvl="0" indent="0" algn="l">
                <a:lnSpc>
                  <a:spcPts val="7140"/>
                </a:lnSpc>
                <a:spcBef>
                  <a:spcPct val="0"/>
                </a:spcBef>
              </a:pPr>
              <a:r>
                <a:rPr lang="en-US" sz="5400" spc="797" dirty="0">
                  <a:solidFill>
                    <a:srgbClr val="000000"/>
                  </a:solidFill>
                  <a:latin typeface="Bebas Neue Bold"/>
                </a:rPr>
                <a:t>Crime trend for days of the year</a:t>
              </a:r>
            </a:p>
          </p:txBody>
        </p:sp>
        <p:sp>
          <p:nvSpPr>
            <p:cNvPr id="5" name="TextBox 5"/>
            <p:cNvSpPr txBox="1"/>
            <p:nvPr/>
          </p:nvSpPr>
          <p:spPr>
            <a:xfrm>
              <a:off x="783598" y="1839009"/>
              <a:ext cx="10182635" cy="3726064"/>
            </a:xfrm>
            <a:prstGeom prst="rect">
              <a:avLst/>
            </a:prstGeom>
          </p:spPr>
          <p:txBody>
            <a:bodyPr wrap="square" lIns="0" tIns="0" rIns="0" bIns="0" rtlCol="0" anchor="t">
              <a:spAutoFit/>
            </a:bodyPr>
            <a:lstStyle/>
            <a:p>
              <a:pPr marL="0" lvl="0" indent="0" algn="l">
                <a:lnSpc>
                  <a:spcPts val="3748"/>
                </a:lnSpc>
              </a:pPr>
              <a:r>
                <a:rPr lang="en-US" sz="2000" dirty="0">
                  <a:solidFill>
                    <a:srgbClr val="000000"/>
                  </a:solidFill>
                  <a:latin typeface="Canva Sans"/>
                </a:rPr>
                <a:t>Over a four-year period, Fridays had the highest number of reported crimes in 2019, reaching </a:t>
              </a:r>
              <a:r>
                <a:rPr lang="en-US" sz="2000" b="1" dirty="0">
                  <a:solidFill>
                    <a:srgbClr val="C00000"/>
                  </a:solidFill>
                  <a:latin typeface="Canva Sans"/>
                </a:rPr>
                <a:t>5,467,</a:t>
              </a:r>
              <a:r>
                <a:rPr lang="en-US" sz="2000" dirty="0">
                  <a:solidFill>
                    <a:srgbClr val="000000"/>
                  </a:solidFill>
                  <a:latin typeface="Canva Sans"/>
                </a:rPr>
                <a:t> while Mondays had the lowest count. In 2021, there were </a:t>
              </a:r>
              <a:r>
                <a:rPr lang="en-US" sz="2000" b="1" dirty="0">
                  <a:solidFill>
                    <a:schemeClr val="accent5">
                      <a:lumMod val="75000"/>
                    </a:schemeClr>
                  </a:solidFill>
                  <a:latin typeface="Canva Sans"/>
                </a:rPr>
                <a:t>4,125 </a:t>
              </a:r>
              <a:r>
                <a:rPr lang="en-US" sz="2000" dirty="0">
                  <a:solidFill>
                    <a:srgbClr val="000000"/>
                  </a:solidFill>
                  <a:latin typeface="Canva Sans"/>
                </a:rPr>
                <a:t>reported crimes on Mondays.</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14300"/>
            <a:ext cx="13562381" cy="10287000"/>
          </a:xfrm>
          <a:custGeom>
            <a:avLst/>
            <a:gdLst/>
            <a:ahLst/>
            <a:cxnLst/>
            <a:rect l="l" t="t" r="r" b="b"/>
            <a:pathLst>
              <a:path w="10761473" h="8609178">
                <a:moveTo>
                  <a:pt x="0" y="0"/>
                </a:moveTo>
                <a:lnTo>
                  <a:pt x="10761473" y="0"/>
                </a:lnTo>
                <a:lnTo>
                  <a:pt x="10761473" y="8609178"/>
                </a:lnTo>
                <a:lnTo>
                  <a:pt x="0" y="8609178"/>
                </a:lnTo>
                <a:lnTo>
                  <a:pt x="0" y="0"/>
                </a:lnTo>
                <a:close/>
              </a:path>
            </a:pathLst>
          </a:custGeom>
          <a:blipFill>
            <a:blip r:embed="rId3"/>
            <a:stretch>
              <a:fillRect/>
            </a:stretch>
          </a:blipFill>
        </p:spPr>
        <p:txBody>
          <a:bodyPr/>
          <a:lstStyle/>
          <a:p>
            <a:endParaRPr lang="en-CA"/>
          </a:p>
        </p:txBody>
      </p:sp>
      <p:grpSp>
        <p:nvGrpSpPr>
          <p:cNvPr id="3" name="Group 3"/>
          <p:cNvGrpSpPr/>
          <p:nvPr/>
        </p:nvGrpSpPr>
        <p:grpSpPr>
          <a:xfrm>
            <a:off x="13562381" y="0"/>
            <a:ext cx="4725619" cy="10287000"/>
            <a:chOff x="0" y="0"/>
            <a:chExt cx="1982295" cy="2709333"/>
          </a:xfrm>
        </p:grpSpPr>
        <p:sp>
          <p:nvSpPr>
            <p:cNvPr id="4" name="Freeform 4"/>
            <p:cNvSpPr/>
            <p:nvPr/>
          </p:nvSpPr>
          <p:spPr>
            <a:xfrm>
              <a:off x="0" y="0"/>
              <a:ext cx="1982295" cy="2709333"/>
            </a:xfrm>
            <a:custGeom>
              <a:avLst/>
              <a:gdLst/>
              <a:ahLst/>
              <a:cxnLst/>
              <a:rect l="l" t="t" r="r" b="b"/>
              <a:pathLst>
                <a:path w="1982295" h="2709333">
                  <a:moveTo>
                    <a:pt x="0" y="0"/>
                  </a:moveTo>
                  <a:lnTo>
                    <a:pt x="1982295" y="0"/>
                  </a:lnTo>
                  <a:lnTo>
                    <a:pt x="1982295" y="2709333"/>
                  </a:lnTo>
                  <a:lnTo>
                    <a:pt x="0" y="2709333"/>
                  </a:lnTo>
                  <a:close/>
                </a:path>
              </a:pathLst>
            </a:custGeom>
            <a:solidFill>
              <a:srgbClr val="5F97A1"/>
            </a:solidFill>
          </p:spPr>
          <p:txBody>
            <a:bodyPr/>
            <a:lstStyle/>
            <a:p>
              <a:endParaRPr lang="en-CA"/>
            </a:p>
          </p:txBody>
        </p:sp>
        <p:sp>
          <p:nvSpPr>
            <p:cNvPr id="5" name="TextBox 5"/>
            <p:cNvSpPr txBox="1"/>
            <p:nvPr/>
          </p:nvSpPr>
          <p:spPr>
            <a:xfrm>
              <a:off x="0" y="-85725"/>
              <a:ext cx="812800" cy="898525"/>
            </a:xfrm>
            <a:prstGeom prst="rect">
              <a:avLst/>
            </a:prstGeom>
          </p:spPr>
          <p:txBody>
            <a:bodyPr lIns="50800" tIns="50800" rIns="50800" bIns="50800" rtlCol="0" anchor="ctr"/>
            <a:lstStyle/>
            <a:p>
              <a:pPr algn="ctr">
                <a:lnSpc>
                  <a:spcPts val="2923"/>
                </a:lnSpc>
              </a:pPr>
              <a:endParaRPr/>
            </a:p>
          </p:txBody>
        </p:sp>
      </p:grpSp>
      <p:sp>
        <p:nvSpPr>
          <p:cNvPr id="6" name="TextBox 6"/>
          <p:cNvSpPr txBox="1"/>
          <p:nvPr/>
        </p:nvSpPr>
        <p:spPr>
          <a:xfrm>
            <a:off x="14108879" y="2394988"/>
            <a:ext cx="4155237" cy="7072642"/>
          </a:xfrm>
          <a:prstGeom prst="rect">
            <a:avLst/>
          </a:prstGeom>
        </p:spPr>
        <p:txBody>
          <a:bodyPr wrap="square" lIns="0" tIns="0" rIns="0" bIns="0" rtlCol="0" anchor="t">
            <a:spAutoFit/>
          </a:bodyPr>
          <a:lstStyle/>
          <a:p>
            <a:pPr>
              <a:lnSpc>
                <a:spcPts val="3708"/>
              </a:lnSpc>
            </a:pPr>
            <a:r>
              <a:rPr lang="en-US" sz="2233" spc="35" dirty="0">
                <a:solidFill>
                  <a:srgbClr val="FFFFFF"/>
                </a:solidFill>
                <a:latin typeface="Canva Sans"/>
              </a:rPr>
              <a:t>Crime rates typically increase over time, but pandemic lockdowns may cause a decline in 2020. However, 2022 is projected to have higher crime rates than 2019. To prevent crimes like assault and car theft, police operations such as patrolling should be strengthened. The Toronto Police can also raise awareness among citizens and increase their presence in problematic areas.</a:t>
            </a:r>
          </a:p>
        </p:txBody>
      </p:sp>
      <p:sp>
        <p:nvSpPr>
          <p:cNvPr id="7" name="TextBox 7"/>
          <p:cNvSpPr txBox="1"/>
          <p:nvPr/>
        </p:nvSpPr>
        <p:spPr>
          <a:xfrm>
            <a:off x="13745185" y="217490"/>
            <a:ext cx="4341813" cy="1358129"/>
          </a:xfrm>
          <a:prstGeom prst="rect">
            <a:avLst/>
          </a:prstGeom>
        </p:spPr>
        <p:txBody>
          <a:bodyPr wrap="square" lIns="0" tIns="0" rIns="0" bIns="0" rtlCol="0" anchor="t">
            <a:spAutoFit/>
          </a:bodyPr>
          <a:lstStyle/>
          <a:p>
            <a:pPr algn="ctr">
              <a:lnSpc>
                <a:spcPts val="12880"/>
              </a:lnSpc>
            </a:pPr>
            <a:r>
              <a:rPr lang="en-US" sz="5400" dirty="0">
                <a:solidFill>
                  <a:srgbClr val="FFFFFF"/>
                </a:solidFill>
                <a:latin typeface="Bebas Neue Bold"/>
              </a:rPr>
              <a:t>Recommendations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563600" y="0"/>
            <a:ext cx="4724400" cy="3828526"/>
            <a:chOff x="0" y="0"/>
            <a:chExt cx="2137972" cy="1008336"/>
          </a:xfrm>
        </p:grpSpPr>
        <p:sp>
          <p:nvSpPr>
            <p:cNvPr id="3" name="Freeform 3"/>
            <p:cNvSpPr/>
            <p:nvPr/>
          </p:nvSpPr>
          <p:spPr>
            <a:xfrm>
              <a:off x="0" y="0"/>
              <a:ext cx="2137972" cy="1008336"/>
            </a:xfrm>
            <a:custGeom>
              <a:avLst/>
              <a:gdLst/>
              <a:ahLst/>
              <a:cxnLst/>
              <a:rect l="l" t="t" r="r" b="b"/>
              <a:pathLst>
                <a:path w="2137972" h="1008336">
                  <a:moveTo>
                    <a:pt x="0" y="0"/>
                  </a:moveTo>
                  <a:lnTo>
                    <a:pt x="2137972" y="0"/>
                  </a:lnTo>
                  <a:lnTo>
                    <a:pt x="2137972" y="1008336"/>
                  </a:lnTo>
                  <a:lnTo>
                    <a:pt x="0" y="1008336"/>
                  </a:lnTo>
                  <a:close/>
                </a:path>
              </a:pathLst>
            </a:custGeom>
            <a:solidFill>
              <a:srgbClr val="5F97A1"/>
            </a:solidFill>
          </p:spPr>
          <p:txBody>
            <a:bodyPr/>
            <a:lstStyle/>
            <a:p>
              <a:endParaRPr lang="en-CA"/>
            </a:p>
          </p:txBody>
        </p:sp>
        <p:sp>
          <p:nvSpPr>
            <p:cNvPr id="4" name="TextBox 4"/>
            <p:cNvSpPr txBox="1"/>
            <p:nvPr/>
          </p:nvSpPr>
          <p:spPr>
            <a:xfrm>
              <a:off x="0" y="-85725"/>
              <a:ext cx="812800" cy="898525"/>
            </a:xfrm>
            <a:prstGeom prst="rect">
              <a:avLst/>
            </a:prstGeom>
          </p:spPr>
          <p:txBody>
            <a:bodyPr lIns="50800" tIns="50800" rIns="50800" bIns="50800" rtlCol="0" anchor="ctr"/>
            <a:lstStyle/>
            <a:p>
              <a:pPr algn="ctr">
                <a:lnSpc>
                  <a:spcPts val="2923"/>
                </a:lnSpc>
              </a:pPr>
              <a:endParaRPr/>
            </a:p>
          </p:txBody>
        </p:sp>
      </p:grpSp>
      <p:sp>
        <p:nvSpPr>
          <p:cNvPr id="5" name="Freeform 5"/>
          <p:cNvSpPr/>
          <p:nvPr/>
        </p:nvSpPr>
        <p:spPr>
          <a:xfrm>
            <a:off x="194149" y="0"/>
            <a:ext cx="13369450" cy="10286999"/>
          </a:xfrm>
          <a:custGeom>
            <a:avLst/>
            <a:gdLst/>
            <a:ahLst/>
            <a:cxnLst/>
            <a:rect l="l" t="t" r="r" b="b"/>
            <a:pathLst>
              <a:path w="9812409" h="7849927">
                <a:moveTo>
                  <a:pt x="0" y="0"/>
                </a:moveTo>
                <a:lnTo>
                  <a:pt x="9812408" y="0"/>
                </a:lnTo>
                <a:lnTo>
                  <a:pt x="9812408" y="7849927"/>
                </a:lnTo>
                <a:lnTo>
                  <a:pt x="0" y="7849927"/>
                </a:lnTo>
                <a:lnTo>
                  <a:pt x="0" y="0"/>
                </a:lnTo>
                <a:close/>
              </a:path>
            </a:pathLst>
          </a:custGeom>
          <a:blipFill>
            <a:blip r:embed="rId2"/>
            <a:stretch>
              <a:fillRect/>
            </a:stretch>
          </a:blipFill>
        </p:spPr>
        <p:txBody>
          <a:bodyPr/>
          <a:lstStyle/>
          <a:p>
            <a:endParaRPr lang="en-CA"/>
          </a:p>
        </p:txBody>
      </p:sp>
      <p:sp>
        <p:nvSpPr>
          <p:cNvPr id="6" name="TextBox 6"/>
          <p:cNvSpPr txBox="1"/>
          <p:nvPr/>
        </p:nvSpPr>
        <p:spPr>
          <a:xfrm>
            <a:off x="13716000" y="4808893"/>
            <a:ext cx="4239334" cy="4224618"/>
          </a:xfrm>
          <a:prstGeom prst="rect">
            <a:avLst/>
          </a:prstGeom>
        </p:spPr>
        <p:txBody>
          <a:bodyPr wrap="square" lIns="0" tIns="0" rIns="0" bIns="0" rtlCol="0" anchor="t">
            <a:spAutoFit/>
          </a:bodyPr>
          <a:lstStyle/>
          <a:p>
            <a:pPr>
              <a:lnSpc>
                <a:spcPts val="3652"/>
              </a:lnSpc>
            </a:pPr>
            <a:r>
              <a:rPr lang="en-US" sz="2200" dirty="0">
                <a:solidFill>
                  <a:srgbClr val="000000"/>
                </a:solidFill>
                <a:latin typeface="Canva Sans"/>
              </a:rPr>
              <a:t>In 2022, the majority of assaults took place in apartments, consistent with a trend of higher assault rates in this type of location over the past few years. Conversely, educational centers experienced the lowest incidence of assault.</a:t>
            </a:r>
          </a:p>
        </p:txBody>
      </p:sp>
      <p:sp>
        <p:nvSpPr>
          <p:cNvPr id="7" name="TextBox 7"/>
          <p:cNvSpPr txBox="1"/>
          <p:nvPr/>
        </p:nvSpPr>
        <p:spPr>
          <a:xfrm>
            <a:off x="13731116" y="503520"/>
            <a:ext cx="4389367" cy="3072764"/>
          </a:xfrm>
          <a:prstGeom prst="rect">
            <a:avLst/>
          </a:prstGeom>
        </p:spPr>
        <p:txBody>
          <a:bodyPr wrap="square" lIns="0" tIns="0" rIns="0" bIns="0" rtlCol="0" anchor="t">
            <a:spAutoFit/>
          </a:bodyPr>
          <a:lstStyle/>
          <a:p>
            <a:pPr algn="ctr">
              <a:lnSpc>
                <a:spcPts val="8259"/>
              </a:lnSpc>
            </a:pPr>
            <a:r>
              <a:rPr lang="en-US" sz="4400" dirty="0">
                <a:solidFill>
                  <a:srgbClr val="FFFFFF"/>
                </a:solidFill>
                <a:latin typeface="Canva Sans Bold"/>
              </a:rPr>
              <a:t>ASSAULT ACROSS PREMISES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3326324"/>
            <a:ext cx="6457423" cy="6960676"/>
            <a:chOff x="0" y="0"/>
            <a:chExt cx="1700720" cy="1833264"/>
          </a:xfrm>
        </p:grpSpPr>
        <p:sp>
          <p:nvSpPr>
            <p:cNvPr id="3" name="Freeform 3"/>
            <p:cNvSpPr/>
            <p:nvPr/>
          </p:nvSpPr>
          <p:spPr>
            <a:xfrm>
              <a:off x="0" y="0"/>
              <a:ext cx="1700720" cy="1833264"/>
            </a:xfrm>
            <a:custGeom>
              <a:avLst/>
              <a:gdLst/>
              <a:ahLst/>
              <a:cxnLst/>
              <a:rect l="l" t="t" r="r" b="b"/>
              <a:pathLst>
                <a:path w="1700720" h="1833264">
                  <a:moveTo>
                    <a:pt x="0" y="0"/>
                  </a:moveTo>
                  <a:lnTo>
                    <a:pt x="1700720" y="0"/>
                  </a:lnTo>
                  <a:lnTo>
                    <a:pt x="1700720" y="1833264"/>
                  </a:lnTo>
                  <a:lnTo>
                    <a:pt x="0" y="1833264"/>
                  </a:lnTo>
                  <a:close/>
                </a:path>
              </a:pathLst>
            </a:custGeom>
            <a:solidFill>
              <a:srgbClr val="EBEBEB"/>
            </a:solidFill>
          </p:spPr>
          <p:txBody>
            <a:bodyPr/>
            <a:lstStyle/>
            <a:p>
              <a:endParaRPr lang="en-CA"/>
            </a:p>
          </p:txBody>
        </p:sp>
        <p:sp>
          <p:nvSpPr>
            <p:cNvPr id="4" name="TextBox 4"/>
            <p:cNvSpPr txBox="1"/>
            <p:nvPr/>
          </p:nvSpPr>
          <p:spPr>
            <a:xfrm>
              <a:off x="0" y="-85725"/>
              <a:ext cx="812800" cy="898525"/>
            </a:xfrm>
            <a:prstGeom prst="rect">
              <a:avLst/>
            </a:prstGeom>
          </p:spPr>
          <p:txBody>
            <a:bodyPr lIns="50800" tIns="50800" rIns="50800" bIns="50800" rtlCol="0" anchor="ctr"/>
            <a:lstStyle/>
            <a:p>
              <a:pPr algn="ctr">
                <a:lnSpc>
                  <a:spcPts val="2923"/>
                </a:lnSpc>
              </a:pPr>
              <a:endParaRPr/>
            </a:p>
          </p:txBody>
        </p:sp>
      </p:grpSp>
      <p:grpSp>
        <p:nvGrpSpPr>
          <p:cNvPr id="5" name="Group 5"/>
          <p:cNvGrpSpPr/>
          <p:nvPr/>
        </p:nvGrpSpPr>
        <p:grpSpPr>
          <a:xfrm>
            <a:off x="0" y="3326324"/>
            <a:ext cx="8316778" cy="212456"/>
            <a:chOff x="0" y="0"/>
            <a:chExt cx="2190427" cy="55956"/>
          </a:xfrm>
        </p:grpSpPr>
        <p:sp>
          <p:nvSpPr>
            <p:cNvPr id="6" name="Freeform 6"/>
            <p:cNvSpPr/>
            <p:nvPr/>
          </p:nvSpPr>
          <p:spPr>
            <a:xfrm>
              <a:off x="0" y="0"/>
              <a:ext cx="2190427" cy="55956"/>
            </a:xfrm>
            <a:custGeom>
              <a:avLst/>
              <a:gdLst/>
              <a:ahLst/>
              <a:cxnLst/>
              <a:rect l="l" t="t" r="r" b="b"/>
              <a:pathLst>
                <a:path w="2190427" h="55956">
                  <a:moveTo>
                    <a:pt x="0" y="0"/>
                  </a:moveTo>
                  <a:lnTo>
                    <a:pt x="2190427" y="0"/>
                  </a:lnTo>
                  <a:lnTo>
                    <a:pt x="2190427" y="55956"/>
                  </a:lnTo>
                  <a:lnTo>
                    <a:pt x="0" y="55956"/>
                  </a:lnTo>
                  <a:close/>
                </a:path>
              </a:pathLst>
            </a:custGeom>
            <a:solidFill>
              <a:srgbClr val="5F97A1"/>
            </a:solidFill>
          </p:spPr>
          <p:txBody>
            <a:bodyPr/>
            <a:lstStyle/>
            <a:p>
              <a:endParaRPr lang="en-CA"/>
            </a:p>
          </p:txBody>
        </p:sp>
        <p:sp>
          <p:nvSpPr>
            <p:cNvPr id="7" name="TextBox 7"/>
            <p:cNvSpPr txBox="1"/>
            <p:nvPr/>
          </p:nvSpPr>
          <p:spPr>
            <a:xfrm>
              <a:off x="0" y="-85725"/>
              <a:ext cx="812800" cy="898525"/>
            </a:xfrm>
            <a:prstGeom prst="rect">
              <a:avLst/>
            </a:prstGeom>
          </p:spPr>
          <p:txBody>
            <a:bodyPr lIns="50800" tIns="50800" rIns="50800" bIns="50800" rtlCol="0" anchor="ctr"/>
            <a:lstStyle/>
            <a:p>
              <a:pPr algn="ctr">
                <a:lnSpc>
                  <a:spcPts val="2923"/>
                </a:lnSpc>
              </a:pPr>
              <a:endParaRPr/>
            </a:p>
          </p:txBody>
        </p:sp>
      </p:grpSp>
      <p:sp>
        <p:nvSpPr>
          <p:cNvPr id="8" name="Freeform 8"/>
          <p:cNvSpPr/>
          <p:nvPr/>
        </p:nvSpPr>
        <p:spPr>
          <a:xfrm>
            <a:off x="0" y="106620"/>
            <a:ext cx="18288000" cy="3325931"/>
          </a:xfrm>
          <a:custGeom>
            <a:avLst/>
            <a:gdLst/>
            <a:ahLst/>
            <a:cxnLst/>
            <a:rect l="l" t="t" r="r" b="b"/>
            <a:pathLst>
              <a:path w="18288000" h="3325931">
                <a:moveTo>
                  <a:pt x="0" y="0"/>
                </a:moveTo>
                <a:lnTo>
                  <a:pt x="18288000" y="0"/>
                </a:lnTo>
                <a:lnTo>
                  <a:pt x="18288000" y="3325932"/>
                </a:lnTo>
                <a:lnTo>
                  <a:pt x="0" y="3325932"/>
                </a:lnTo>
                <a:lnTo>
                  <a:pt x="0" y="0"/>
                </a:lnTo>
                <a:close/>
              </a:path>
            </a:pathLst>
          </a:custGeom>
          <a:blipFill>
            <a:blip r:embed="rId2"/>
            <a:stretch>
              <a:fillRect t="-242317" b="-24027"/>
            </a:stretch>
          </a:blipFill>
        </p:spPr>
        <p:txBody>
          <a:bodyPr/>
          <a:lstStyle/>
          <a:p>
            <a:endParaRPr lang="en-CA"/>
          </a:p>
        </p:txBody>
      </p:sp>
      <p:sp>
        <p:nvSpPr>
          <p:cNvPr id="9" name="TextBox 9"/>
          <p:cNvSpPr txBox="1"/>
          <p:nvPr/>
        </p:nvSpPr>
        <p:spPr>
          <a:xfrm>
            <a:off x="7458896" y="4284577"/>
            <a:ext cx="4103688" cy="1114109"/>
          </a:xfrm>
          <a:prstGeom prst="rect">
            <a:avLst/>
          </a:prstGeom>
        </p:spPr>
        <p:txBody>
          <a:bodyPr lIns="0" tIns="0" rIns="0" bIns="0" rtlCol="0" anchor="t">
            <a:spAutoFit/>
          </a:bodyPr>
          <a:lstStyle/>
          <a:p>
            <a:pPr>
              <a:lnSpc>
                <a:spcPts val="8942"/>
              </a:lnSpc>
            </a:pPr>
            <a:r>
              <a:rPr lang="en-US" sz="6387" spc="855">
                <a:solidFill>
                  <a:srgbClr val="000000"/>
                </a:solidFill>
                <a:latin typeface="Bebas Neue Bold"/>
              </a:rPr>
              <a:t>conclusion</a:t>
            </a:r>
          </a:p>
        </p:txBody>
      </p:sp>
      <p:sp>
        <p:nvSpPr>
          <p:cNvPr id="10" name="TextBox 10"/>
          <p:cNvSpPr txBox="1"/>
          <p:nvPr/>
        </p:nvSpPr>
        <p:spPr>
          <a:xfrm>
            <a:off x="7458896" y="5575881"/>
            <a:ext cx="10050975" cy="3539589"/>
          </a:xfrm>
          <a:prstGeom prst="rect">
            <a:avLst/>
          </a:prstGeom>
        </p:spPr>
        <p:txBody>
          <a:bodyPr lIns="0" tIns="0" rIns="0" bIns="0" rtlCol="0" anchor="t">
            <a:spAutoFit/>
          </a:bodyPr>
          <a:lstStyle/>
          <a:p>
            <a:pPr>
              <a:lnSpc>
                <a:spcPts val="4049"/>
              </a:lnSpc>
            </a:pPr>
            <a:r>
              <a:rPr lang="en-US" sz="2288">
                <a:solidFill>
                  <a:srgbClr val="000000"/>
                </a:solidFill>
                <a:latin typeface="Calibri (MS)"/>
              </a:rPr>
              <a:t>The highest crime rate ever observed in 2022 was noted, reflecting an increase in crimes throughout the years. In contrast to 2019, there was a decline in crime in 2020. The day with the most reported crimes in 2019 was clearly Friday. The most prevalent offences were assault-related, then break-and-enter, motor theft, robbery, and theft over. Schools and universities were the safest locations to be, but apartments had the highest reported crime rates because of things like population density and potential security flaws.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0034069"/>
            <a:ext cx="18288000" cy="252931"/>
            <a:chOff x="0" y="0"/>
            <a:chExt cx="4816593" cy="66616"/>
          </a:xfrm>
        </p:grpSpPr>
        <p:sp>
          <p:nvSpPr>
            <p:cNvPr id="3" name="Freeform 3"/>
            <p:cNvSpPr/>
            <p:nvPr/>
          </p:nvSpPr>
          <p:spPr>
            <a:xfrm>
              <a:off x="0" y="0"/>
              <a:ext cx="4816592" cy="66616"/>
            </a:xfrm>
            <a:custGeom>
              <a:avLst/>
              <a:gdLst/>
              <a:ahLst/>
              <a:cxnLst/>
              <a:rect l="l" t="t" r="r" b="b"/>
              <a:pathLst>
                <a:path w="4816592" h="66616">
                  <a:moveTo>
                    <a:pt x="0" y="0"/>
                  </a:moveTo>
                  <a:lnTo>
                    <a:pt x="4816592" y="0"/>
                  </a:lnTo>
                  <a:lnTo>
                    <a:pt x="4816592" y="66616"/>
                  </a:lnTo>
                  <a:lnTo>
                    <a:pt x="0" y="66616"/>
                  </a:lnTo>
                  <a:close/>
                </a:path>
              </a:pathLst>
            </a:custGeom>
            <a:solidFill>
              <a:srgbClr val="5F97A1"/>
            </a:solidFill>
          </p:spPr>
          <p:txBody>
            <a:bodyPr/>
            <a:lstStyle/>
            <a:p>
              <a:endParaRPr lang="en-CA"/>
            </a:p>
          </p:txBody>
        </p:sp>
        <p:sp>
          <p:nvSpPr>
            <p:cNvPr id="4" name="TextBox 4"/>
            <p:cNvSpPr txBox="1"/>
            <p:nvPr/>
          </p:nvSpPr>
          <p:spPr>
            <a:xfrm>
              <a:off x="0" y="-85725"/>
              <a:ext cx="812800" cy="898525"/>
            </a:xfrm>
            <a:prstGeom prst="rect">
              <a:avLst/>
            </a:prstGeom>
          </p:spPr>
          <p:txBody>
            <a:bodyPr lIns="50800" tIns="50800" rIns="50800" bIns="50800" rtlCol="0" anchor="ctr"/>
            <a:lstStyle/>
            <a:p>
              <a:pPr algn="ctr">
                <a:lnSpc>
                  <a:spcPts val="2923"/>
                </a:lnSpc>
              </a:pPr>
              <a:endParaRPr/>
            </a:p>
          </p:txBody>
        </p:sp>
      </p:grpSp>
      <p:sp>
        <p:nvSpPr>
          <p:cNvPr id="5" name="Freeform 5"/>
          <p:cNvSpPr/>
          <p:nvPr/>
        </p:nvSpPr>
        <p:spPr>
          <a:xfrm>
            <a:off x="0" y="0"/>
            <a:ext cx="18288000" cy="10034069"/>
          </a:xfrm>
          <a:custGeom>
            <a:avLst/>
            <a:gdLst/>
            <a:ahLst/>
            <a:cxnLst/>
            <a:rect l="l" t="t" r="r" b="b"/>
            <a:pathLst>
              <a:path w="18288000" h="10034069">
                <a:moveTo>
                  <a:pt x="0" y="0"/>
                </a:moveTo>
                <a:lnTo>
                  <a:pt x="18288000" y="0"/>
                </a:lnTo>
                <a:lnTo>
                  <a:pt x="18288000" y="10034069"/>
                </a:lnTo>
                <a:lnTo>
                  <a:pt x="0" y="10034069"/>
                </a:lnTo>
                <a:lnTo>
                  <a:pt x="0" y="0"/>
                </a:lnTo>
                <a:close/>
              </a:path>
            </a:pathLst>
          </a:custGeom>
          <a:blipFill>
            <a:blip r:embed="rId2"/>
            <a:stretch>
              <a:fillRect t="-3759" b="-6279"/>
            </a:stretch>
          </a:blipFill>
        </p:spPr>
        <p:txBody>
          <a:bodyPr/>
          <a:lstStyle/>
          <a:p>
            <a:endParaRPr lang="en-CA"/>
          </a:p>
        </p:txBody>
      </p:sp>
      <p:sp>
        <p:nvSpPr>
          <p:cNvPr id="6" name="TextBox 6"/>
          <p:cNvSpPr txBox="1"/>
          <p:nvPr/>
        </p:nvSpPr>
        <p:spPr>
          <a:xfrm>
            <a:off x="1028700" y="6263462"/>
            <a:ext cx="9686925" cy="3276267"/>
          </a:xfrm>
          <a:prstGeom prst="rect">
            <a:avLst/>
          </a:prstGeom>
        </p:spPr>
        <p:txBody>
          <a:bodyPr lIns="0" tIns="0" rIns="0" bIns="0" rtlCol="0" anchor="t">
            <a:spAutoFit/>
          </a:bodyPr>
          <a:lstStyle/>
          <a:p>
            <a:pPr>
              <a:lnSpc>
                <a:spcPts val="26478"/>
              </a:lnSpc>
            </a:pPr>
            <a:r>
              <a:rPr lang="en-US" sz="18913" spc="1380">
                <a:solidFill>
                  <a:srgbClr val="FFFFFF"/>
                </a:solidFill>
                <a:latin typeface="Bebas Neue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747818"/>
            <a:ext cx="167209" cy="7539182"/>
            <a:chOff x="0" y="0"/>
            <a:chExt cx="44038" cy="1985628"/>
          </a:xfrm>
        </p:grpSpPr>
        <p:sp>
          <p:nvSpPr>
            <p:cNvPr id="3" name="Freeform 3"/>
            <p:cNvSpPr/>
            <p:nvPr/>
          </p:nvSpPr>
          <p:spPr>
            <a:xfrm>
              <a:off x="0" y="0"/>
              <a:ext cx="44038" cy="1985628"/>
            </a:xfrm>
            <a:custGeom>
              <a:avLst/>
              <a:gdLst/>
              <a:ahLst/>
              <a:cxnLst/>
              <a:rect l="l" t="t" r="r" b="b"/>
              <a:pathLst>
                <a:path w="44038" h="1985628">
                  <a:moveTo>
                    <a:pt x="0" y="0"/>
                  </a:moveTo>
                  <a:lnTo>
                    <a:pt x="44038" y="0"/>
                  </a:lnTo>
                  <a:lnTo>
                    <a:pt x="44038" y="1985628"/>
                  </a:lnTo>
                  <a:lnTo>
                    <a:pt x="0" y="1985628"/>
                  </a:lnTo>
                  <a:close/>
                </a:path>
              </a:pathLst>
            </a:custGeom>
            <a:solidFill>
              <a:srgbClr val="5F97A1"/>
            </a:solidFill>
          </p:spPr>
          <p:txBody>
            <a:bodyPr/>
            <a:lstStyle/>
            <a:p>
              <a:endParaRPr lang="en-CA"/>
            </a:p>
          </p:txBody>
        </p:sp>
        <p:sp>
          <p:nvSpPr>
            <p:cNvPr id="4" name="TextBox 4"/>
            <p:cNvSpPr txBox="1"/>
            <p:nvPr/>
          </p:nvSpPr>
          <p:spPr>
            <a:xfrm>
              <a:off x="0" y="-85725"/>
              <a:ext cx="812800" cy="898525"/>
            </a:xfrm>
            <a:prstGeom prst="rect">
              <a:avLst/>
            </a:prstGeom>
          </p:spPr>
          <p:txBody>
            <a:bodyPr lIns="50800" tIns="50800" rIns="50800" bIns="50800" rtlCol="0" anchor="ctr"/>
            <a:lstStyle/>
            <a:p>
              <a:pPr algn="ctr">
                <a:lnSpc>
                  <a:spcPts val="2923"/>
                </a:lnSpc>
              </a:pPr>
              <a:endParaRPr/>
            </a:p>
          </p:txBody>
        </p:sp>
      </p:grpSp>
      <p:sp>
        <p:nvSpPr>
          <p:cNvPr id="5" name="Freeform 5"/>
          <p:cNvSpPr/>
          <p:nvPr/>
        </p:nvSpPr>
        <p:spPr>
          <a:xfrm>
            <a:off x="10466660" y="0"/>
            <a:ext cx="8294823" cy="10287000"/>
          </a:xfrm>
          <a:custGeom>
            <a:avLst/>
            <a:gdLst/>
            <a:ahLst/>
            <a:cxnLst/>
            <a:rect l="l" t="t" r="r" b="b"/>
            <a:pathLst>
              <a:path w="8294823" h="10287000">
                <a:moveTo>
                  <a:pt x="0" y="0"/>
                </a:moveTo>
                <a:lnTo>
                  <a:pt x="8294823" y="0"/>
                </a:lnTo>
                <a:lnTo>
                  <a:pt x="8294823" y="10287000"/>
                </a:lnTo>
                <a:lnTo>
                  <a:pt x="0" y="10287000"/>
                </a:lnTo>
                <a:lnTo>
                  <a:pt x="0" y="0"/>
                </a:lnTo>
                <a:close/>
              </a:path>
            </a:pathLst>
          </a:custGeom>
          <a:blipFill>
            <a:blip r:embed="rId2"/>
            <a:stretch>
              <a:fillRect l="-47734" t="-5076" r="-47734"/>
            </a:stretch>
          </a:blipFill>
        </p:spPr>
        <p:txBody>
          <a:bodyPr/>
          <a:lstStyle/>
          <a:p>
            <a:endParaRPr lang="en-CA"/>
          </a:p>
        </p:txBody>
      </p:sp>
      <p:sp>
        <p:nvSpPr>
          <p:cNvPr id="6" name="TextBox 6"/>
          <p:cNvSpPr txBox="1"/>
          <p:nvPr/>
        </p:nvSpPr>
        <p:spPr>
          <a:xfrm>
            <a:off x="1918266" y="1854064"/>
            <a:ext cx="6578548" cy="1825608"/>
          </a:xfrm>
          <a:prstGeom prst="rect">
            <a:avLst/>
          </a:prstGeom>
        </p:spPr>
        <p:txBody>
          <a:bodyPr lIns="0" tIns="0" rIns="0" bIns="0" rtlCol="0" anchor="t">
            <a:spAutoFit/>
          </a:bodyPr>
          <a:lstStyle/>
          <a:p>
            <a:pPr algn="ctr">
              <a:lnSpc>
                <a:spcPts val="7090"/>
              </a:lnSpc>
            </a:pPr>
            <a:r>
              <a:rPr lang="en-US" sz="6387" spc="855">
                <a:solidFill>
                  <a:srgbClr val="000000"/>
                </a:solidFill>
                <a:latin typeface="Bebas Neue Bold"/>
              </a:rPr>
              <a:t>Overview of the database</a:t>
            </a:r>
          </a:p>
        </p:txBody>
      </p:sp>
      <p:sp>
        <p:nvSpPr>
          <p:cNvPr id="7" name="TextBox 7"/>
          <p:cNvSpPr txBox="1"/>
          <p:nvPr/>
        </p:nvSpPr>
        <p:spPr>
          <a:xfrm>
            <a:off x="1271080" y="4748856"/>
            <a:ext cx="7872920" cy="3845937"/>
          </a:xfrm>
          <a:prstGeom prst="rect">
            <a:avLst/>
          </a:prstGeom>
        </p:spPr>
        <p:txBody>
          <a:bodyPr lIns="0" tIns="0" rIns="0" bIns="0" rtlCol="0" anchor="t">
            <a:spAutoFit/>
          </a:bodyPr>
          <a:lstStyle/>
          <a:p>
            <a:pPr algn="ctr">
              <a:lnSpc>
                <a:spcPts val="3794"/>
              </a:lnSpc>
            </a:pPr>
            <a:r>
              <a:rPr lang="en-US" sz="2710">
                <a:solidFill>
                  <a:srgbClr val="000000"/>
                </a:solidFill>
                <a:latin typeface="Calibri (MS)"/>
              </a:rPr>
              <a:t>The Major Crime Indicator dataset contains all significant crimes that were reported to Toronto Police Service between 2014 and 2022. The information is broken down by victim or offence. The dataset provides information about the attributes of the incident, such as the types of crime, the scene, and the time and date it happened when it was reported.</a:t>
            </a:r>
          </a:p>
          <a:p>
            <a:pPr algn="ctr">
              <a:lnSpc>
                <a:spcPts val="3794"/>
              </a:lnSpc>
            </a:pPr>
            <a:endParaRPr lang="en-US" sz="2710">
              <a:solidFill>
                <a:srgbClr val="000000"/>
              </a:solidFill>
              <a:latin typeface="Calibri (M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773012" y="2747818"/>
            <a:ext cx="167209" cy="7539182"/>
            <a:chOff x="0" y="0"/>
            <a:chExt cx="44038" cy="1985628"/>
          </a:xfrm>
        </p:grpSpPr>
        <p:sp>
          <p:nvSpPr>
            <p:cNvPr id="3" name="Freeform 3"/>
            <p:cNvSpPr/>
            <p:nvPr/>
          </p:nvSpPr>
          <p:spPr>
            <a:xfrm>
              <a:off x="0" y="0"/>
              <a:ext cx="44038" cy="1985628"/>
            </a:xfrm>
            <a:custGeom>
              <a:avLst/>
              <a:gdLst/>
              <a:ahLst/>
              <a:cxnLst/>
              <a:rect l="l" t="t" r="r" b="b"/>
              <a:pathLst>
                <a:path w="44038" h="1985628">
                  <a:moveTo>
                    <a:pt x="0" y="0"/>
                  </a:moveTo>
                  <a:lnTo>
                    <a:pt x="44038" y="0"/>
                  </a:lnTo>
                  <a:lnTo>
                    <a:pt x="44038" y="1985628"/>
                  </a:lnTo>
                  <a:lnTo>
                    <a:pt x="0" y="1985628"/>
                  </a:lnTo>
                  <a:close/>
                </a:path>
              </a:pathLst>
            </a:custGeom>
            <a:solidFill>
              <a:srgbClr val="5F97A1"/>
            </a:solidFill>
          </p:spPr>
          <p:txBody>
            <a:bodyPr/>
            <a:lstStyle/>
            <a:p>
              <a:endParaRPr lang="en-CA"/>
            </a:p>
          </p:txBody>
        </p:sp>
        <p:sp>
          <p:nvSpPr>
            <p:cNvPr id="4" name="TextBox 4"/>
            <p:cNvSpPr txBox="1"/>
            <p:nvPr/>
          </p:nvSpPr>
          <p:spPr>
            <a:xfrm>
              <a:off x="0" y="-85725"/>
              <a:ext cx="812800" cy="898525"/>
            </a:xfrm>
            <a:prstGeom prst="rect">
              <a:avLst/>
            </a:prstGeom>
          </p:spPr>
          <p:txBody>
            <a:bodyPr lIns="50800" tIns="50800" rIns="50800" bIns="50800" rtlCol="0" anchor="ctr"/>
            <a:lstStyle/>
            <a:p>
              <a:pPr algn="ctr">
                <a:lnSpc>
                  <a:spcPts val="2923"/>
                </a:lnSpc>
              </a:pPr>
              <a:endParaRPr/>
            </a:p>
          </p:txBody>
        </p:sp>
      </p:grpSp>
      <p:sp>
        <p:nvSpPr>
          <p:cNvPr id="5" name="Freeform 5"/>
          <p:cNvSpPr/>
          <p:nvPr/>
        </p:nvSpPr>
        <p:spPr>
          <a:xfrm>
            <a:off x="0" y="0"/>
            <a:ext cx="6773012" cy="10287000"/>
          </a:xfrm>
          <a:custGeom>
            <a:avLst/>
            <a:gdLst/>
            <a:ahLst/>
            <a:cxnLst/>
            <a:rect l="l" t="t" r="r" b="b"/>
            <a:pathLst>
              <a:path w="6773012" h="10287000">
                <a:moveTo>
                  <a:pt x="0" y="0"/>
                </a:moveTo>
                <a:lnTo>
                  <a:pt x="6773012" y="0"/>
                </a:lnTo>
                <a:lnTo>
                  <a:pt x="6773012" y="10287000"/>
                </a:lnTo>
                <a:lnTo>
                  <a:pt x="0" y="10287000"/>
                </a:lnTo>
                <a:lnTo>
                  <a:pt x="0" y="0"/>
                </a:lnTo>
                <a:close/>
              </a:path>
            </a:pathLst>
          </a:custGeom>
          <a:blipFill>
            <a:blip r:embed="rId2"/>
            <a:stretch>
              <a:fillRect l="-19000" r="-71001"/>
            </a:stretch>
          </a:blipFill>
        </p:spPr>
        <p:txBody>
          <a:bodyPr/>
          <a:lstStyle/>
          <a:p>
            <a:endParaRPr lang="en-CA"/>
          </a:p>
        </p:txBody>
      </p:sp>
      <p:sp>
        <p:nvSpPr>
          <p:cNvPr id="6" name="TextBox 6"/>
          <p:cNvSpPr txBox="1"/>
          <p:nvPr/>
        </p:nvSpPr>
        <p:spPr>
          <a:xfrm>
            <a:off x="7916085" y="1552589"/>
            <a:ext cx="9551781" cy="2247584"/>
          </a:xfrm>
          <a:prstGeom prst="rect">
            <a:avLst/>
          </a:prstGeom>
        </p:spPr>
        <p:txBody>
          <a:bodyPr lIns="0" tIns="0" rIns="0" bIns="0" rtlCol="0" anchor="t">
            <a:spAutoFit/>
          </a:bodyPr>
          <a:lstStyle/>
          <a:p>
            <a:pPr algn="ctr">
              <a:lnSpc>
                <a:spcPts val="8942"/>
              </a:lnSpc>
            </a:pPr>
            <a:r>
              <a:rPr lang="en-US" sz="6387" spc="855">
                <a:solidFill>
                  <a:srgbClr val="000000"/>
                </a:solidFill>
                <a:latin typeface="Bebas Neue Bold"/>
              </a:rPr>
              <a:t>Why did we choose this dataset? </a:t>
            </a:r>
          </a:p>
        </p:txBody>
      </p:sp>
      <p:sp>
        <p:nvSpPr>
          <p:cNvPr id="7" name="TextBox 7"/>
          <p:cNvSpPr txBox="1"/>
          <p:nvPr/>
        </p:nvSpPr>
        <p:spPr>
          <a:xfrm>
            <a:off x="8523081" y="4459863"/>
            <a:ext cx="8736219" cy="4798437"/>
          </a:xfrm>
          <a:prstGeom prst="rect">
            <a:avLst/>
          </a:prstGeom>
        </p:spPr>
        <p:txBody>
          <a:bodyPr lIns="0" tIns="0" rIns="0" bIns="0" rtlCol="0" anchor="t">
            <a:spAutoFit/>
          </a:bodyPr>
          <a:lstStyle/>
          <a:p>
            <a:pPr algn="ctr">
              <a:lnSpc>
                <a:spcPts val="3794"/>
              </a:lnSpc>
            </a:pPr>
            <a:r>
              <a:rPr lang="en-US" sz="2710">
                <a:solidFill>
                  <a:srgbClr val="000000"/>
                </a:solidFill>
                <a:latin typeface="Calibri (MS)"/>
              </a:rPr>
              <a:t>We have picked the major crime incidence statistics to make conclusions about the kind of crimes that have been reported to the Toronto Police during the past few years. The public may benefit from these insights for their own safety while also receiving clear, comprehensible findings that will enable them to determine whether or not society is getting safer overall. The investigation and discussion of the potential explanations for the rise in crime are sparked by the audience’s exploration of the analysis of this dataset’s public safety implications.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 y="0"/>
            <a:ext cx="18288000" cy="2444344"/>
            <a:chOff x="0" y="0"/>
            <a:chExt cx="2722666" cy="1008336"/>
          </a:xfrm>
        </p:grpSpPr>
        <p:sp>
          <p:nvSpPr>
            <p:cNvPr id="3" name="Freeform 3"/>
            <p:cNvSpPr/>
            <p:nvPr/>
          </p:nvSpPr>
          <p:spPr>
            <a:xfrm>
              <a:off x="0" y="0"/>
              <a:ext cx="2722666" cy="1008336"/>
            </a:xfrm>
            <a:custGeom>
              <a:avLst/>
              <a:gdLst/>
              <a:ahLst/>
              <a:cxnLst/>
              <a:rect l="l" t="t" r="r" b="b"/>
              <a:pathLst>
                <a:path w="2722666" h="1008336">
                  <a:moveTo>
                    <a:pt x="0" y="0"/>
                  </a:moveTo>
                  <a:lnTo>
                    <a:pt x="2722666" y="0"/>
                  </a:lnTo>
                  <a:lnTo>
                    <a:pt x="2722666" y="1008336"/>
                  </a:lnTo>
                  <a:lnTo>
                    <a:pt x="0" y="1008336"/>
                  </a:lnTo>
                  <a:close/>
                </a:path>
              </a:pathLst>
            </a:custGeom>
            <a:solidFill>
              <a:srgbClr val="5F97A1"/>
            </a:solidFill>
          </p:spPr>
          <p:txBody>
            <a:bodyPr/>
            <a:lstStyle/>
            <a:p>
              <a:endParaRPr lang="en-CA"/>
            </a:p>
          </p:txBody>
        </p:sp>
        <p:sp>
          <p:nvSpPr>
            <p:cNvPr id="4" name="TextBox 4"/>
            <p:cNvSpPr txBox="1"/>
            <p:nvPr/>
          </p:nvSpPr>
          <p:spPr>
            <a:xfrm>
              <a:off x="0" y="-85725"/>
              <a:ext cx="812800" cy="898525"/>
            </a:xfrm>
            <a:prstGeom prst="rect">
              <a:avLst/>
            </a:prstGeom>
          </p:spPr>
          <p:txBody>
            <a:bodyPr lIns="50800" tIns="50800" rIns="50800" bIns="50800" rtlCol="0" anchor="ctr"/>
            <a:lstStyle/>
            <a:p>
              <a:pPr algn="ctr">
                <a:lnSpc>
                  <a:spcPts val="2923"/>
                </a:lnSpc>
              </a:pPr>
              <a:endParaRPr/>
            </a:p>
          </p:txBody>
        </p:sp>
      </p:grpSp>
      <p:sp>
        <p:nvSpPr>
          <p:cNvPr id="6" name="TextBox 6"/>
          <p:cNvSpPr txBox="1"/>
          <p:nvPr/>
        </p:nvSpPr>
        <p:spPr>
          <a:xfrm>
            <a:off x="762000" y="555044"/>
            <a:ext cx="17276602" cy="1889300"/>
          </a:xfrm>
          <a:prstGeom prst="rect">
            <a:avLst/>
          </a:prstGeom>
        </p:spPr>
        <p:txBody>
          <a:bodyPr wrap="square" lIns="0" tIns="0" rIns="0" bIns="0" rtlCol="0" anchor="t">
            <a:spAutoFit/>
          </a:bodyPr>
          <a:lstStyle/>
          <a:p>
            <a:pPr>
              <a:lnSpc>
                <a:spcPts val="7792"/>
              </a:lnSpc>
            </a:pPr>
            <a:r>
              <a:rPr lang="en-US" sz="6387" spc="855" dirty="0">
                <a:solidFill>
                  <a:srgbClr val="FFFFFF"/>
                </a:solidFill>
                <a:latin typeface="Bebas Neue Bold"/>
              </a:rPr>
              <a:t>which is the highest crime committed in the city of Toronto?</a:t>
            </a:r>
          </a:p>
        </p:txBody>
      </p:sp>
      <p:sp>
        <p:nvSpPr>
          <p:cNvPr id="7" name="TextBox 7"/>
          <p:cNvSpPr txBox="1"/>
          <p:nvPr/>
        </p:nvSpPr>
        <p:spPr>
          <a:xfrm>
            <a:off x="375161" y="2713716"/>
            <a:ext cx="3282439" cy="1247393"/>
          </a:xfrm>
          <a:prstGeom prst="rect">
            <a:avLst/>
          </a:prstGeom>
        </p:spPr>
        <p:txBody>
          <a:bodyPr wrap="square" lIns="0" tIns="0" rIns="0" bIns="0" rtlCol="0" anchor="t">
            <a:spAutoFit/>
          </a:bodyPr>
          <a:lstStyle/>
          <a:p>
            <a:pPr>
              <a:lnSpc>
                <a:spcPts val="5179"/>
              </a:lnSpc>
            </a:pPr>
            <a:r>
              <a:rPr lang="en-US" sz="3699" spc="425" dirty="0">
                <a:solidFill>
                  <a:srgbClr val="5F97A1"/>
                </a:solidFill>
                <a:latin typeface="Bebas Neue Bold"/>
              </a:rPr>
              <a:t>Interpretation of the chart</a:t>
            </a:r>
          </a:p>
        </p:txBody>
      </p:sp>
      <p:sp>
        <p:nvSpPr>
          <p:cNvPr id="8" name="TextBox 8"/>
          <p:cNvSpPr txBox="1"/>
          <p:nvPr/>
        </p:nvSpPr>
        <p:spPr>
          <a:xfrm>
            <a:off x="375161" y="4009501"/>
            <a:ext cx="2596639" cy="2360711"/>
          </a:xfrm>
          <a:prstGeom prst="rect">
            <a:avLst/>
          </a:prstGeom>
        </p:spPr>
        <p:txBody>
          <a:bodyPr wrap="square" lIns="0" tIns="0" rIns="0" bIns="0" rtlCol="0" anchor="t">
            <a:spAutoFit/>
          </a:bodyPr>
          <a:lstStyle/>
          <a:p>
            <a:pPr>
              <a:lnSpc>
                <a:spcPts val="3094"/>
              </a:lnSpc>
            </a:pPr>
            <a:r>
              <a:rPr lang="en-US" sz="2210" dirty="0">
                <a:solidFill>
                  <a:srgbClr val="000000"/>
                </a:solidFill>
                <a:latin typeface="Calibri (MS)"/>
              </a:rPr>
              <a:t> The Donut chart shows the distribution of the type of crime committed.  </a:t>
            </a:r>
            <a:r>
              <a:rPr lang="en-US" sz="2210" dirty="0">
                <a:solidFill>
                  <a:schemeClr val="accent1"/>
                </a:solidFill>
                <a:latin typeface="Calibri (MS) Bold"/>
              </a:rPr>
              <a:t>Assault</a:t>
            </a:r>
            <a:r>
              <a:rPr lang="en-US" sz="2210" dirty="0">
                <a:solidFill>
                  <a:srgbClr val="000000"/>
                </a:solidFill>
                <a:latin typeface="Calibri (MS)"/>
              </a:rPr>
              <a:t> was the largest crime, </a:t>
            </a:r>
            <a:r>
              <a:rPr lang="en-US" sz="2210" dirty="0">
                <a:solidFill>
                  <a:schemeClr val="accent1"/>
                </a:solidFill>
                <a:latin typeface="Calibri (MS) Bold"/>
              </a:rPr>
              <a:t>52% </a:t>
            </a:r>
          </a:p>
        </p:txBody>
      </p:sp>
      <p:sp>
        <p:nvSpPr>
          <p:cNvPr id="9" name="TextBox 9"/>
          <p:cNvSpPr txBox="1"/>
          <p:nvPr/>
        </p:nvSpPr>
        <p:spPr>
          <a:xfrm>
            <a:off x="416181" y="6667500"/>
            <a:ext cx="2596639" cy="2758256"/>
          </a:xfrm>
          <a:prstGeom prst="rect">
            <a:avLst/>
          </a:prstGeom>
        </p:spPr>
        <p:txBody>
          <a:bodyPr wrap="square" lIns="0" tIns="0" rIns="0" bIns="0" rtlCol="0" anchor="t">
            <a:spAutoFit/>
          </a:bodyPr>
          <a:lstStyle/>
          <a:p>
            <a:pPr>
              <a:lnSpc>
                <a:spcPts val="3094"/>
              </a:lnSpc>
            </a:pPr>
            <a:r>
              <a:rPr lang="en-US" sz="2210" dirty="0">
                <a:solidFill>
                  <a:srgbClr val="000000"/>
                </a:solidFill>
                <a:latin typeface="Calibri (MS)"/>
              </a:rPr>
              <a:t>The second highest crime is </a:t>
            </a:r>
            <a:r>
              <a:rPr lang="en-US" sz="2210" dirty="0">
                <a:solidFill>
                  <a:srgbClr val="C00000"/>
                </a:solidFill>
                <a:latin typeface="Calibri (MS) Bold"/>
              </a:rPr>
              <a:t>Break and Enter</a:t>
            </a:r>
            <a:r>
              <a:rPr lang="en-US" sz="2210" dirty="0">
                <a:solidFill>
                  <a:srgbClr val="000000"/>
                </a:solidFill>
                <a:latin typeface="Calibri (MS)"/>
              </a:rPr>
              <a:t> which is about </a:t>
            </a:r>
            <a:r>
              <a:rPr lang="en-US" sz="2210" dirty="0">
                <a:solidFill>
                  <a:srgbClr val="C00000"/>
                </a:solidFill>
                <a:latin typeface="Calibri (MS) Bold"/>
              </a:rPr>
              <a:t>22.12%.</a:t>
            </a:r>
            <a:r>
              <a:rPr lang="en-US" sz="2210" dirty="0">
                <a:solidFill>
                  <a:srgbClr val="000000"/>
                </a:solidFill>
                <a:latin typeface="Calibri (MS)"/>
              </a:rPr>
              <a:t> out of all the crimes. </a:t>
            </a:r>
            <a:r>
              <a:rPr lang="en-US" sz="2210" dirty="0">
                <a:solidFill>
                  <a:srgbClr val="00B050"/>
                </a:solidFill>
                <a:latin typeface="Calibri (MS) Bold"/>
              </a:rPr>
              <a:t>Theft Over</a:t>
            </a:r>
            <a:r>
              <a:rPr lang="en-US" sz="2210" dirty="0">
                <a:solidFill>
                  <a:srgbClr val="000000"/>
                </a:solidFill>
                <a:latin typeface="Calibri (MS)"/>
              </a:rPr>
              <a:t> is the lowest crime which  is</a:t>
            </a:r>
            <a:r>
              <a:rPr lang="en-US" sz="2210" dirty="0">
                <a:solidFill>
                  <a:srgbClr val="000000"/>
                </a:solidFill>
                <a:latin typeface="Calibri (MS) Bold"/>
              </a:rPr>
              <a:t> </a:t>
            </a:r>
            <a:r>
              <a:rPr lang="en-US" sz="2210" dirty="0">
                <a:solidFill>
                  <a:srgbClr val="00B050"/>
                </a:solidFill>
                <a:latin typeface="Calibri (MS) Bold"/>
              </a:rPr>
              <a:t>3.81%</a:t>
            </a:r>
            <a:r>
              <a:rPr lang="en-US" sz="2210" dirty="0">
                <a:solidFill>
                  <a:srgbClr val="000000"/>
                </a:solidFill>
                <a:latin typeface="Calibri (MS) Bold"/>
              </a:rPr>
              <a:t> </a:t>
            </a:r>
            <a:r>
              <a:rPr lang="en-US" sz="2210" dirty="0">
                <a:solidFill>
                  <a:srgbClr val="000000"/>
                </a:solidFill>
                <a:latin typeface="Calibri (MS)"/>
              </a:rPr>
              <a:t> </a:t>
            </a:r>
          </a:p>
        </p:txBody>
      </p:sp>
      <p:pic>
        <p:nvPicPr>
          <p:cNvPr id="11" name="Picture 10" descr="A colorful circle with text&#10;&#10;Description automatically generated">
            <a:extLst>
              <a:ext uri="{FF2B5EF4-FFF2-40B4-BE49-F238E27FC236}">
                <a16:creationId xmlns:a16="http://schemas.microsoft.com/office/drawing/2014/main" id="{0A7DA6F5-1709-61B5-33D4-C11AAFB9A3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7600" y="2432570"/>
            <a:ext cx="14617889" cy="785443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457200" y="326092"/>
            <a:ext cx="17830800" cy="2912408"/>
            <a:chOff x="0" y="0"/>
            <a:chExt cx="2722666" cy="1008336"/>
          </a:xfrm>
        </p:grpSpPr>
        <p:sp>
          <p:nvSpPr>
            <p:cNvPr id="4" name="Freeform 4"/>
            <p:cNvSpPr/>
            <p:nvPr/>
          </p:nvSpPr>
          <p:spPr>
            <a:xfrm>
              <a:off x="0" y="0"/>
              <a:ext cx="2722666" cy="1008336"/>
            </a:xfrm>
            <a:custGeom>
              <a:avLst/>
              <a:gdLst/>
              <a:ahLst/>
              <a:cxnLst/>
              <a:rect l="l" t="t" r="r" b="b"/>
              <a:pathLst>
                <a:path w="2722666" h="1008336">
                  <a:moveTo>
                    <a:pt x="0" y="0"/>
                  </a:moveTo>
                  <a:lnTo>
                    <a:pt x="2722666" y="0"/>
                  </a:lnTo>
                  <a:lnTo>
                    <a:pt x="2722666" y="1008336"/>
                  </a:lnTo>
                  <a:lnTo>
                    <a:pt x="0" y="1008336"/>
                  </a:lnTo>
                  <a:close/>
                </a:path>
              </a:pathLst>
            </a:custGeom>
            <a:solidFill>
              <a:srgbClr val="5F97A1"/>
            </a:solidFill>
          </p:spPr>
          <p:txBody>
            <a:bodyPr/>
            <a:lstStyle/>
            <a:p>
              <a:endParaRPr lang="en-CA"/>
            </a:p>
          </p:txBody>
        </p:sp>
        <p:sp>
          <p:nvSpPr>
            <p:cNvPr id="5" name="TextBox 5"/>
            <p:cNvSpPr txBox="1"/>
            <p:nvPr/>
          </p:nvSpPr>
          <p:spPr>
            <a:xfrm>
              <a:off x="0" y="-85725"/>
              <a:ext cx="812800" cy="898525"/>
            </a:xfrm>
            <a:prstGeom prst="rect">
              <a:avLst/>
            </a:prstGeom>
          </p:spPr>
          <p:txBody>
            <a:bodyPr lIns="50800" tIns="50800" rIns="50800" bIns="50800" rtlCol="0" anchor="ctr"/>
            <a:lstStyle/>
            <a:p>
              <a:pPr algn="ctr">
                <a:lnSpc>
                  <a:spcPts val="2923"/>
                </a:lnSpc>
              </a:pPr>
              <a:endParaRPr/>
            </a:p>
          </p:txBody>
        </p:sp>
      </p:grpSp>
      <p:sp>
        <p:nvSpPr>
          <p:cNvPr id="6" name="TextBox 6"/>
          <p:cNvSpPr txBox="1"/>
          <p:nvPr/>
        </p:nvSpPr>
        <p:spPr>
          <a:xfrm>
            <a:off x="1143000" y="1340954"/>
            <a:ext cx="15847616" cy="994824"/>
          </a:xfrm>
          <a:prstGeom prst="rect">
            <a:avLst/>
          </a:prstGeom>
        </p:spPr>
        <p:txBody>
          <a:bodyPr wrap="square" lIns="0" tIns="0" rIns="0" bIns="0" rtlCol="0" anchor="t">
            <a:spAutoFit/>
          </a:bodyPr>
          <a:lstStyle/>
          <a:p>
            <a:pPr>
              <a:lnSpc>
                <a:spcPts val="8942"/>
              </a:lnSpc>
            </a:pPr>
            <a:r>
              <a:rPr lang="en-US" sz="6387" spc="855" dirty="0">
                <a:solidFill>
                  <a:srgbClr val="FFFFFF"/>
                </a:solidFill>
                <a:latin typeface="Bebas Neue Bold"/>
              </a:rPr>
              <a:t>Which crime is the highest?</a:t>
            </a:r>
          </a:p>
        </p:txBody>
      </p:sp>
      <p:sp>
        <p:nvSpPr>
          <p:cNvPr id="7" name="TextBox 7"/>
          <p:cNvSpPr txBox="1"/>
          <p:nvPr/>
        </p:nvSpPr>
        <p:spPr>
          <a:xfrm>
            <a:off x="14302641" y="3613093"/>
            <a:ext cx="2687975" cy="589915"/>
          </a:xfrm>
          <a:prstGeom prst="rect">
            <a:avLst/>
          </a:prstGeom>
        </p:spPr>
        <p:txBody>
          <a:bodyPr lIns="0" tIns="0" rIns="0" bIns="0" rtlCol="0" anchor="t">
            <a:spAutoFit/>
          </a:bodyPr>
          <a:lstStyle/>
          <a:p>
            <a:pPr>
              <a:lnSpc>
                <a:spcPts val="4759"/>
              </a:lnSpc>
            </a:pPr>
            <a:r>
              <a:rPr lang="en-US" sz="3399" spc="237" dirty="0">
                <a:solidFill>
                  <a:srgbClr val="5F97A1"/>
                </a:solidFill>
                <a:latin typeface="Bebas Neue"/>
              </a:rPr>
              <a:t>Interpretation</a:t>
            </a:r>
          </a:p>
        </p:txBody>
      </p:sp>
      <p:sp>
        <p:nvSpPr>
          <p:cNvPr id="8" name="TextBox 8"/>
          <p:cNvSpPr txBox="1"/>
          <p:nvPr/>
        </p:nvSpPr>
        <p:spPr>
          <a:xfrm>
            <a:off x="14173200" y="4338410"/>
            <a:ext cx="3352800" cy="2751138"/>
          </a:xfrm>
          <a:prstGeom prst="rect">
            <a:avLst/>
          </a:prstGeom>
        </p:spPr>
        <p:txBody>
          <a:bodyPr wrap="square" lIns="0" tIns="0" rIns="0" bIns="0" rtlCol="0" anchor="t">
            <a:spAutoFit/>
          </a:bodyPr>
          <a:lstStyle/>
          <a:p>
            <a:pPr>
              <a:lnSpc>
                <a:spcPts val="3094"/>
              </a:lnSpc>
            </a:pPr>
            <a:r>
              <a:rPr lang="en-US" sz="2000" dirty="0">
                <a:solidFill>
                  <a:srgbClr val="000000"/>
                </a:solidFill>
              </a:rPr>
              <a:t>Bar chart shows </a:t>
            </a:r>
            <a:r>
              <a:rPr lang="en-CA" sz="2000" dirty="0">
                <a:solidFill>
                  <a:srgbClr val="0E101A"/>
                </a:solidFill>
                <a:effectLst/>
                <a:ea typeface="Calibri" panose="020F0502020204030204" pitchFamily="34" charset="0"/>
                <a:cs typeface="Arial" panose="020B0604020202020204" pitchFamily="34" charset="0"/>
              </a:rPr>
              <a:t>Toronto's top 10 Major Crime indicators. </a:t>
            </a:r>
            <a:r>
              <a:rPr lang="en-US" sz="2000" dirty="0">
                <a:solidFill>
                  <a:srgbClr val="000000"/>
                </a:solidFill>
              </a:rPr>
              <a:t> </a:t>
            </a:r>
            <a:r>
              <a:rPr lang="en-US" sz="2000" dirty="0" err="1">
                <a:solidFill>
                  <a:schemeClr val="accent1"/>
                </a:solidFill>
              </a:rPr>
              <a:t>Assualt</a:t>
            </a:r>
            <a:r>
              <a:rPr lang="en-US" sz="2000" dirty="0">
                <a:solidFill>
                  <a:srgbClr val="000000"/>
                </a:solidFill>
              </a:rPr>
              <a:t> is the highest crime which counts to </a:t>
            </a:r>
            <a:r>
              <a:rPr lang="en-US" sz="2000" dirty="0">
                <a:solidFill>
                  <a:schemeClr val="accent1"/>
                </a:solidFill>
              </a:rPr>
              <a:t>13,784</a:t>
            </a:r>
            <a:r>
              <a:rPr lang="en-US" sz="2000" dirty="0">
                <a:solidFill>
                  <a:srgbClr val="000000"/>
                </a:solidFill>
              </a:rPr>
              <a:t>. </a:t>
            </a:r>
            <a:r>
              <a:rPr lang="en-US" sz="2000" dirty="0">
                <a:solidFill>
                  <a:srgbClr val="00B050"/>
                </a:solidFill>
              </a:rPr>
              <a:t>Theft of Motor Vehicle</a:t>
            </a:r>
            <a:r>
              <a:rPr lang="en-US" sz="2000" dirty="0">
                <a:solidFill>
                  <a:srgbClr val="000000"/>
                </a:solidFill>
              </a:rPr>
              <a:t> which falls under Auto Theft Category counts to </a:t>
            </a:r>
            <a:r>
              <a:rPr lang="en-US" sz="2000" dirty="0">
                <a:solidFill>
                  <a:srgbClr val="00B050"/>
                </a:solidFill>
              </a:rPr>
              <a:t>8765.</a:t>
            </a:r>
          </a:p>
        </p:txBody>
      </p:sp>
      <p:sp>
        <p:nvSpPr>
          <p:cNvPr id="9" name="TextBox 9"/>
          <p:cNvSpPr txBox="1"/>
          <p:nvPr/>
        </p:nvSpPr>
        <p:spPr>
          <a:xfrm>
            <a:off x="14173199" y="7537870"/>
            <a:ext cx="3218559" cy="1949252"/>
          </a:xfrm>
          <a:prstGeom prst="rect">
            <a:avLst/>
          </a:prstGeom>
        </p:spPr>
        <p:txBody>
          <a:bodyPr wrap="square" lIns="0" tIns="0" rIns="0" bIns="0" rtlCol="0" anchor="t">
            <a:spAutoFit/>
          </a:bodyPr>
          <a:lstStyle/>
          <a:p>
            <a:pPr>
              <a:lnSpc>
                <a:spcPts val="3094"/>
              </a:lnSpc>
            </a:pPr>
            <a:r>
              <a:rPr lang="en-US" sz="2000" dirty="0">
                <a:solidFill>
                  <a:srgbClr val="000000"/>
                </a:solidFill>
                <a:latin typeface="Calibri (MS)"/>
              </a:rPr>
              <a:t>The lowest crime committed in the city of Toronto for the year 2022 is the</a:t>
            </a:r>
            <a:r>
              <a:rPr lang="en-US" sz="2000" dirty="0">
                <a:solidFill>
                  <a:schemeClr val="accent2">
                    <a:lumMod val="75000"/>
                  </a:schemeClr>
                </a:solidFill>
                <a:latin typeface="Calibri (MS)"/>
              </a:rPr>
              <a:t> </a:t>
            </a:r>
            <a:r>
              <a:rPr lang="en-US" sz="2000" dirty="0">
                <a:solidFill>
                  <a:schemeClr val="accent2">
                    <a:lumMod val="75000"/>
                  </a:schemeClr>
                </a:solidFill>
                <a:latin typeface="Calibri (MS) Bold"/>
              </a:rPr>
              <a:t>Robbery-Mugging</a:t>
            </a:r>
            <a:r>
              <a:rPr lang="en-US" sz="2000" dirty="0">
                <a:solidFill>
                  <a:srgbClr val="000000"/>
                </a:solidFill>
                <a:latin typeface="Calibri (MS)"/>
              </a:rPr>
              <a:t> which falls under the  category of robbery which is </a:t>
            </a:r>
            <a:r>
              <a:rPr lang="en-US" sz="2000" dirty="0">
                <a:solidFill>
                  <a:schemeClr val="accent2">
                    <a:lumMod val="75000"/>
                  </a:schemeClr>
                </a:solidFill>
                <a:latin typeface="Calibri (MS) Bold"/>
              </a:rPr>
              <a:t>447</a:t>
            </a:r>
          </a:p>
        </p:txBody>
      </p:sp>
      <p:pic>
        <p:nvPicPr>
          <p:cNvPr id="11" name="Picture 10" descr="A graph of different colored squares&#10;&#10;Description automatically generated">
            <a:extLst>
              <a:ext uri="{FF2B5EF4-FFF2-40B4-BE49-F238E27FC236}">
                <a16:creationId xmlns:a16="http://schemas.microsoft.com/office/drawing/2014/main" id="{387FA2D4-B09E-EF07-758C-AEADD0F293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160" y="3350640"/>
            <a:ext cx="13030639" cy="707283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6200" y="77256"/>
            <a:ext cx="18173700" cy="2543785"/>
            <a:chOff x="0" y="0"/>
            <a:chExt cx="1918594" cy="1877072"/>
          </a:xfrm>
        </p:grpSpPr>
        <p:sp>
          <p:nvSpPr>
            <p:cNvPr id="3" name="Freeform 3"/>
            <p:cNvSpPr/>
            <p:nvPr/>
          </p:nvSpPr>
          <p:spPr>
            <a:xfrm>
              <a:off x="0" y="0"/>
              <a:ext cx="1918594" cy="1877072"/>
            </a:xfrm>
            <a:custGeom>
              <a:avLst/>
              <a:gdLst/>
              <a:ahLst/>
              <a:cxnLst/>
              <a:rect l="l" t="t" r="r" b="b"/>
              <a:pathLst>
                <a:path w="1918594" h="1877072">
                  <a:moveTo>
                    <a:pt x="0" y="0"/>
                  </a:moveTo>
                  <a:lnTo>
                    <a:pt x="1918594" y="0"/>
                  </a:lnTo>
                  <a:lnTo>
                    <a:pt x="1918594" y="1877072"/>
                  </a:lnTo>
                  <a:lnTo>
                    <a:pt x="0" y="1877072"/>
                  </a:lnTo>
                  <a:close/>
                </a:path>
              </a:pathLst>
            </a:custGeom>
            <a:solidFill>
              <a:srgbClr val="5F97A1"/>
            </a:solidFill>
          </p:spPr>
          <p:txBody>
            <a:bodyPr/>
            <a:lstStyle/>
            <a:p>
              <a:endParaRPr lang="en-CA"/>
            </a:p>
          </p:txBody>
        </p:sp>
        <p:sp>
          <p:nvSpPr>
            <p:cNvPr id="4" name="TextBox 4"/>
            <p:cNvSpPr txBox="1"/>
            <p:nvPr/>
          </p:nvSpPr>
          <p:spPr>
            <a:xfrm>
              <a:off x="0" y="-85725"/>
              <a:ext cx="812800" cy="898525"/>
            </a:xfrm>
            <a:prstGeom prst="rect">
              <a:avLst/>
            </a:prstGeom>
          </p:spPr>
          <p:txBody>
            <a:bodyPr lIns="50800" tIns="50800" rIns="50800" bIns="50800" rtlCol="0" anchor="ctr"/>
            <a:lstStyle/>
            <a:p>
              <a:pPr algn="ctr">
                <a:lnSpc>
                  <a:spcPts val="2923"/>
                </a:lnSpc>
              </a:pPr>
              <a:endParaRPr/>
            </a:p>
          </p:txBody>
        </p:sp>
      </p:grpSp>
      <p:sp>
        <p:nvSpPr>
          <p:cNvPr id="6" name="TextBox 6"/>
          <p:cNvSpPr txBox="1"/>
          <p:nvPr/>
        </p:nvSpPr>
        <p:spPr>
          <a:xfrm>
            <a:off x="2514600" y="1214289"/>
            <a:ext cx="12824694" cy="889026"/>
          </a:xfrm>
          <a:prstGeom prst="rect">
            <a:avLst/>
          </a:prstGeom>
        </p:spPr>
        <p:txBody>
          <a:bodyPr wrap="square" lIns="0" tIns="0" rIns="0" bIns="0" rtlCol="0" anchor="t">
            <a:spAutoFit/>
          </a:bodyPr>
          <a:lstStyle/>
          <a:p>
            <a:pPr>
              <a:lnSpc>
                <a:spcPts val="7792"/>
              </a:lnSpc>
            </a:pPr>
            <a:r>
              <a:rPr lang="en-US" sz="6387" spc="855" dirty="0">
                <a:solidFill>
                  <a:srgbClr val="FFFFFF"/>
                </a:solidFill>
                <a:latin typeface="Bebas Neue Bold"/>
              </a:rPr>
              <a:t>Peaks and lows of the crime rate</a:t>
            </a:r>
          </a:p>
        </p:txBody>
      </p:sp>
      <p:sp>
        <p:nvSpPr>
          <p:cNvPr id="7" name="TextBox 7"/>
          <p:cNvSpPr txBox="1"/>
          <p:nvPr/>
        </p:nvSpPr>
        <p:spPr>
          <a:xfrm>
            <a:off x="552199" y="4838700"/>
            <a:ext cx="3524415" cy="3995068"/>
          </a:xfrm>
          <a:prstGeom prst="rect">
            <a:avLst/>
          </a:prstGeom>
        </p:spPr>
        <p:txBody>
          <a:bodyPr wrap="square" lIns="0" tIns="0" rIns="0" bIns="0" rtlCol="0" anchor="t">
            <a:spAutoFit/>
          </a:bodyPr>
          <a:lstStyle/>
          <a:p>
            <a:pPr>
              <a:lnSpc>
                <a:spcPts val="3514"/>
              </a:lnSpc>
            </a:pPr>
            <a:r>
              <a:rPr lang="en-US" sz="2000" dirty="0">
                <a:latin typeface="Calibri (MS)"/>
              </a:rPr>
              <a:t> This line graph shows that  the highest number of crimes was in </a:t>
            </a:r>
            <a:r>
              <a:rPr lang="en-US" sz="2000" dirty="0">
                <a:solidFill>
                  <a:schemeClr val="accent1"/>
                </a:solidFill>
                <a:latin typeface="Calibri (MS) Bold"/>
              </a:rPr>
              <a:t>2022</a:t>
            </a:r>
            <a:r>
              <a:rPr lang="en-US" sz="2000" dirty="0">
                <a:latin typeface="Calibri (MS)"/>
              </a:rPr>
              <a:t> followed by </a:t>
            </a:r>
            <a:r>
              <a:rPr lang="en-US" sz="2000" dirty="0">
                <a:solidFill>
                  <a:schemeClr val="accent1"/>
                </a:solidFill>
                <a:latin typeface="Calibri (MS) Bold"/>
              </a:rPr>
              <a:t>2019</a:t>
            </a:r>
            <a:r>
              <a:rPr lang="en-US" sz="2000" dirty="0">
                <a:latin typeface="Calibri (MS) Bold"/>
              </a:rPr>
              <a:t> </a:t>
            </a:r>
            <a:r>
              <a:rPr lang="en-US" sz="2000" dirty="0">
                <a:latin typeface="Calibri (MS)"/>
              </a:rPr>
              <a:t>in the second position. The overall trend of the crime rate is going up since </a:t>
            </a:r>
            <a:r>
              <a:rPr lang="en-US" sz="2000" dirty="0">
                <a:solidFill>
                  <a:schemeClr val="accent1"/>
                </a:solidFill>
                <a:latin typeface="Calibri (MS) Bold"/>
              </a:rPr>
              <a:t>2014</a:t>
            </a:r>
            <a:r>
              <a:rPr lang="en-US" sz="2000" dirty="0">
                <a:latin typeface="Calibri (MS)"/>
              </a:rPr>
              <a:t> , except in </a:t>
            </a:r>
            <a:r>
              <a:rPr lang="en-US" sz="2000" dirty="0">
                <a:solidFill>
                  <a:schemeClr val="accent1"/>
                </a:solidFill>
                <a:latin typeface="Calibri (MS) Bold"/>
              </a:rPr>
              <a:t>2020</a:t>
            </a:r>
            <a:r>
              <a:rPr lang="en-US" sz="2000" dirty="0">
                <a:solidFill>
                  <a:schemeClr val="accent1"/>
                </a:solidFill>
                <a:latin typeface="Calibri (MS)"/>
              </a:rPr>
              <a:t> </a:t>
            </a:r>
            <a:r>
              <a:rPr lang="en-US" sz="2000" dirty="0">
                <a:latin typeface="Calibri (MS)"/>
              </a:rPr>
              <a:t>and </a:t>
            </a:r>
            <a:r>
              <a:rPr lang="en-US" sz="2000" dirty="0">
                <a:solidFill>
                  <a:schemeClr val="accent1"/>
                </a:solidFill>
                <a:latin typeface="Calibri (MS) Bold"/>
              </a:rPr>
              <a:t>2021</a:t>
            </a:r>
            <a:r>
              <a:rPr lang="en-US" sz="2000" dirty="0">
                <a:latin typeface="Calibri (MS)"/>
              </a:rPr>
              <a:t> due to the lockdowns. However, the lowest crime rate was in </a:t>
            </a:r>
            <a:r>
              <a:rPr lang="en-US" sz="2000" dirty="0">
                <a:solidFill>
                  <a:schemeClr val="accent1"/>
                </a:solidFill>
                <a:latin typeface="Calibri (MS) Bold"/>
              </a:rPr>
              <a:t>2014</a:t>
            </a:r>
            <a:r>
              <a:rPr lang="en-US" sz="2000" dirty="0">
                <a:latin typeface="Calibri (MS) Bold"/>
              </a:rPr>
              <a:t>.</a:t>
            </a:r>
          </a:p>
        </p:txBody>
      </p:sp>
      <p:pic>
        <p:nvPicPr>
          <p:cNvPr id="9" name="Picture 8" descr="A graph with numbers and lines&#10;&#10;Description automatically generated">
            <a:extLst>
              <a:ext uri="{FF2B5EF4-FFF2-40B4-BE49-F238E27FC236}">
                <a16:creationId xmlns:a16="http://schemas.microsoft.com/office/drawing/2014/main" id="{9AD7C5FF-FD0F-3F39-9D4D-D274C930AF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3400" y="2689280"/>
            <a:ext cx="13394676" cy="748350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82696" y="-150124"/>
            <a:ext cx="12976104" cy="7489776"/>
          </a:xfrm>
          <a:custGeom>
            <a:avLst/>
            <a:gdLst/>
            <a:ahLst/>
            <a:cxnLst/>
            <a:rect l="l" t="t" r="r" b="b"/>
            <a:pathLst>
              <a:path w="8861304" h="4755231">
                <a:moveTo>
                  <a:pt x="0" y="0"/>
                </a:moveTo>
                <a:lnTo>
                  <a:pt x="8861304" y="0"/>
                </a:lnTo>
                <a:lnTo>
                  <a:pt x="8861304" y="4755231"/>
                </a:lnTo>
                <a:lnTo>
                  <a:pt x="0" y="4755231"/>
                </a:lnTo>
                <a:lnTo>
                  <a:pt x="0" y="0"/>
                </a:lnTo>
                <a:close/>
              </a:path>
            </a:pathLst>
          </a:custGeom>
          <a:blipFill>
            <a:blip r:embed="rId2"/>
            <a:stretch>
              <a:fillRect t="-6793" b="-2879"/>
            </a:stretch>
          </a:blipFill>
        </p:spPr>
        <p:txBody>
          <a:bodyPr/>
          <a:lstStyle/>
          <a:p>
            <a:endParaRPr lang="en-CA"/>
          </a:p>
        </p:txBody>
      </p:sp>
      <p:grpSp>
        <p:nvGrpSpPr>
          <p:cNvPr id="3" name="Group 3"/>
          <p:cNvGrpSpPr/>
          <p:nvPr/>
        </p:nvGrpSpPr>
        <p:grpSpPr>
          <a:xfrm>
            <a:off x="282696" y="7658100"/>
            <a:ext cx="12823704" cy="2153248"/>
            <a:chOff x="0" y="0"/>
            <a:chExt cx="11003629" cy="3176016"/>
          </a:xfrm>
        </p:grpSpPr>
        <p:pic>
          <p:nvPicPr>
            <p:cNvPr id="4" name="Picture 4"/>
            <p:cNvPicPr>
              <a:picLocks noChangeAspect="1"/>
            </p:cNvPicPr>
            <p:nvPr/>
          </p:nvPicPr>
          <p:blipFill>
            <a:blip r:embed="rId3"/>
            <a:srcRect t="40378" b="40378"/>
            <a:stretch>
              <a:fillRect/>
            </a:stretch>
          </p:blipFill>
          <p:spPr>
            <a:xfrm>
              <a:off x="0" y="0"/>
              <a:ext cx="11003629" cy="3176016"/>
            </a:xfrm>
            <a:prstGeom prst="rect">
              <a:avLst/>
            </a:prstGeom>
          </p:spPr>
        </p:pic>
      </p:grpSp>
      <p:sp>
        <p:nvSpPr>
          <p:cNvPr id="5" name="TextBox 5"/>
          <p:cNvSpPr txBox="1"/>
          <p:nvPr/>
        </p:nvSpPr>
        <p:spPr>
          <a:xfrm>
            <a:off x="13411200" y="2552700"/>
            <a:ext cx="5190886" cy="1821011"/>
          </a:xfrm>
          <a:prstGeom prst="rect">
            <a:avLst/>
          </a:prstGeom>
        </p:spPr>
        <p:txBody>
          <a:bodyPr wrap="square" lIns="0" tIns="0" rIns="0" bIns="0" rtlCol="0" anchor="t">
            <a:spAutoFit/>
          </a:bodyPr>
          <a:lstStyle/>
          <a:p>
            <a:pPr marL="0" lvl="0" indent="0">
              <a:lnSpc>
                <a:spcPts val="7080"/>
              </a:lnSpc>
              <a:spcBef>
                <a:spcPct val="0"/>
              </a:spcBef>
            </a:pPr>
            <a:r>
              <a:rPr lang="en-US" sz="5400" dirty="0">
                <a:solidFill>
                  <a:srgbClr val="000000"/>
                </a:solidFill>
                <a:latin typeface="Bebas Neue"/>
              </a:rPr>
              <a:t>Crime Trend per month of the year</a:t>
            </a:r>
          </a:p>
        </p:txBody>
      </p:sp>
      <p:sp>
        <p:nvSpPr>
          <p:cNvPr id="6" name="TextBox 6"/>
          <p:cNvSpPr txBox="1"/>
          <p:nvPr/>
        </p:nvSpPr>
        <p:spPr>
          <a:xfrm>
            <a:off x="13411200" y="5322313"/>
            <a:ext cx="4355522" cy="3753400"/>
          </a:xfrm>
          <a:prstGeom prst="rect">
            <a:avLst/>
          </a:prstGeom>
        </p:spPr>
        <p:txBody>
          <a:bodyPr wrap="square" lIns="0" tIns="0" rIns="0" bIns="0" rtlCol="0" anchor="t">
            <a:spAutoFit/>
          </a:bodyPr>
          <a:lstStyle/>
          <a:p>
            <a:pPr marL="0" lvl="0" indent="0">
              <a:lnSpc>
                <a:spcPts val="3730"/>
              </a:lnSpc>
            </a:pPr>
            <a:r>
              <a:rPr lang="en-US" sz="2247" dirty="0">
                <a:solidFill>
                  <a:srgbClr val="000000"/>
                </a:solidFill>
                <a:latin typeface="Calibri (MS)"/>
              </a:rPr>
              <a:t>The line graph illustrates the fluctuation of crime rates over four years (2019-2021). It highlights months with varying crime levels. Analyzing the graph, February showcases lower crime, while July indicates the highest incidence, with </a:t>
            </a:r>
            <a:r>
              <a:rPr lang="en-US" sz="2247" dirty="0">
                <a:solidFill>
                  <a:srgbClr val="000000"/>
                </a:solidFill>
                <a:latin typeface="Calibri (MS) Bold"/>
              </a:rPr>
              <a:t>1,971</a:t>
            </a:r>
            <a:r>
              <a:rPr lang="en-US" sz="2247" dirty="0">
                <a:solidFill>
                  <a:srgbClr val="000000"/>
                </a:solidFill>
                <a:latin typeface="Calibri (MS)"/>
              </a:rPr>
              <a:t> and</a:t>
            </a:r>
            <a:r>
              <a:rPr lang="en-US" sz="2247" dirty="0">
                <a:solidFill>
                  <a:srgbClr val="000000"/>
                </a:solidFill>
                <a:latin typeface="Calibri (MS) Bold"/>
              </a:rPr>
              <a:t> 3,303</a:t>
            </a:r>
            <a:r>
              <a:rPr lang="en-US" sz="2247" dirty="0">
                <a:solidFill>
                  <a:srgbClr val="000000"/>
                </a:solidFill>
                <a:latin typeface="Calibri (MS)"/>
              </a:rPr>
              <a:t> cases respectively.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15034" y="0"/>
            <a:ext cx="13577166" cy="9944100"/>
          </a:xfrm>
          <a:custGeom>
            <a:avLst/>
            <a:gdLst/>
            <a:ahLst/>
            <a:cxnLst/>
            <a:rect l="l" t="t" r="r" b="b"/>
            <a:pathLst>
              <a:path w="8671209" h="4969859">
                <a:moveTo>
                  <a:pt x="0" y="0"/>
                </a:moveTo>
                <a:lnTo>
                  <a:pt x="8671209" y="0"/>
                </a:lnTo>
                <a:lnTo>
                  <a:pt x="8671209" y="4969860"/>
                </a:lnTo>
                <a:lnTo>
                  <a:pt x="0" y="4969860"/>
                </a:lnTo>
                <a:lnTo>
                  <a:pt x="0" y="0"/>
                </a:lnTo>
                <a:close/>
              </a:path>
            </a:pathLst>
          </a:custGeom>
          <a:blipFill>
            <a:blip r:embed="rId2"/>
            <a:stretch>
              <a:fillRect/>
            </a:stretch>
          </a:blipFill>
        </p:spPr>
        <p:txBody>
          <a:bodyPr/>
          <a:lstStyle/>
          <a:p>
            <a:endParaRPr lang="en-CA"/>
          </a:p>
        </p:txBody>
      </p:sp>
      <p:sp>
        <p:nvSpPr>
          <p:cNvPr id="3" name="TextBox 3"/>
          <p:cNvSpPr txBox="1"/>
          <p:nvPr/>
        </p:nvSpPr>
        <p:spPr>
          <a:xfrm>
            <a:off x="13318225" y="419100"/>
            <a:ext cx="4201031" cy="3111749"/>
          </a:xfrm>
          <a:prstGeom prst="rect">
            <a:avLst/>
          </a:prstGeom>
        </p:spPr>
        <p:txBody>
          <a:bodyPr wrap="square" lIns="0" tIns="0" rIns="0" bIns="0" rtlCol="0" anchor="t">
            <a:spAutoFit/>
          </a:bodyPr>
          <a:lstStyle/>
          <a:p>
            <a:pPr>
              <a:lnSpc>
                <a:spcPts val="8339"/>
              </a:lnSpc>
              <a:spcBef>
                <a:spcPct val="0"/>
              </a:spcBef>
            </a:pPr>
            <a:r>
              <a:rPr lang="en-US" sz="4800" dirty="0">
                <a:solidFill>
                  <a:srgbClr val="000000"/>
                </a:solidFill>
                <a:latin typeface="Bebas Neue"/>
              </a:rPr>
              <a:t>Offenses reported between 2020 to 2022</a:t>
            </a:r>
          </a:p>
        </p:txBody>
      </p:sp>
      <p:sp>
        <p:nvSpPr>
          <p:cNvPr id="4" name="TextBox 4"/>
          <p:cNvSpPr txBox="1"/>
          <p:nvPr/>
        </p:nvSpPr>
        <p:spPr>
          <a:xfrm>
            <a:off x="13318226" y="3679296"/>
            <a:ext cx="4201031" cy="4219488"/>
          </a:xfrm>
          <a:prstGeom prst="rect">
            <a:avLst/>
          </a:prstGeom>
        </p:spPr>
        <p:txBody>
          <a:bodyPr wrap="square" lIns="0" tIns="0" rIns="0" bIns="0" rtlCol="0" anchor="t">
            <a:spAutoFit/>
          </a:bodyPr>
          <a:lstStyle/>
          <a:p>
            <a:pPr>
              <a:lnSpc>
                <a:spcPts val="3728"/>
              </a:lnSpc>
            </a:pPr>
            <a:r>
              <a:rPr lang="en-US" sz="2000" dirty="0">
                <a:solidFill>
                  <a:srgbClr val="000000"/>
                </a:solidFill>
                <a:latin typeface="Calibri (MS)"/>
              </a:rPr>
              <a:t>Assault cases increased significantly in 2022 and continued to rise for three years. Break-ins peaked in 2021 and fell to </a:t>
            </a:r>
            <a:r>
              <a:rPr lang="en-US" sz="2000" b="1" dirty="0">
                <a:solidFill>
                  <a:schemeClr val="accent2"/>
                </a:solidFill>
                <a:latin typeface="Calibri (MS)"/>
              </a:rPr>
              <a:t>6,000 </a:t>
            </a:r>
            <a:r>
              <a:rPr lang="en-US" sz="2000" dirty="0">
                <a:solidFill>
                  <a:srgbClr val="000000"/>
                </a:solidFill>
                <a:latin typeface="Calibri (MS)"/>
              </a:rPr>
              <a:t>in 2022, while auto theft showed a significant divergence after that year. Robberies remained consistent at around 1800-2000 per year, while theft incidents remained largely unchanged.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2400" y="427061"/>
            <a:ext cx="12801600" cy="9376394"/>
          </a:xfrm>
          <a:custGeom>
            <a:avLst/>
            <a:gdLst/>
            <a:ahLst/>
            <a:cxnLst/>
            <a:rect l="l" t="t" r="r" b="b"/>
            <a:pathLst>
              <a:path w="9800784" h="7763183">
                <a:moveTo>
                  <a:pt x="0" y="0"/>
                </a:moveTo>
                <a:lnTo>
                  <a:pt x="9800784" y="0"/>
                </a:lnTo>
                <a:lnTo>
                  <a:pt x="9800784" y="7763183"/>
                </a:lnTo>
                <a:lnTo>
                  <a:pt x="0" y="7763183"/>
                </a:lnTo>
                <a:lnTo>
                  <a:pt x="0" y="0"/>
                </a:lnTo>
                <a:close/>
              </a:path>
            </a:pathLst>
          </a:custGeom>
          <a:blipFill>
            <a:blip r:embed="rId2"/>
            <a:stretch>
              <a:fillRect b="-6906"/>
            </a:stretch>
          </a:blipFill>
        </p:spPr>
        <p:txBody>
          <a:bodyPr/>
          <a:lstStyle/>
          <a:p>
            <a:endParaRPr lang="en-CA"/>
          </a:p>
        </p:txBody>
      </p:sp>
      <p:sp>
        <p:nvSpPr>
          <p:cNvPr id="3" name="TextBox 3"/>
          <p:cNvSpPr txBox="1"/>
          <p:nvPr/>
        </p:nvSpPr>
        <p:spPr>
          <a:xfrm>
            <a:off x="13563599" y="495300"/>
            <a:ext cx="4693693" cy="2996141"/>
          </a:xfrm>
          <a:prstGeom prst="rect">
            <a:avLst/>
          </a:prstGeom>
        </p:spPr>
        <p:txBody>
          <a:bodyPr wrap="square" lIns="0" tIns="0" rIns="0" bIns="0" rtlCol="0" anchor="t">
            <a:spAutoFit/>
          </a:bodyPr>
          <a:lstStyle/>
          <a:p>
            <a:pPr>
              <a:lnSpc>
                <a:spcPts val="8242"/>
              </a:lnSpc>
            </a:pPr>
            <a:r>
              <a:rPr lang="en-US" sz="4800" spc="788" dirty="0">
                <a:solidFill>
                  <a:srgbClr val="000000"/>
                </a:solidFill>
                <a:latin typeface="Bebas Neue Bold"/>
              </a:rPr>
              <a:t>Which premises are most vulnerable?</a:t>
            </a:r>
          </a:p>
        </p:txBody>
      </p:sp>
      <p:sp>
        <p:nvSpPr>
          <p:cNvPr id="4" name="TextBox 4"/>
          <p:cNvSpPr txBox="1"/>
          <p:nvPr/>
        </p:nvSpPr>
        <p:spPr>
          <a:xfrm>
            <a:off x="13563598" y="4191347"/>
            <a:ext cx="3695701" cy="3771032"/>
          </a:xfrm>
          <a:prstGeom prst="rect">
            <a:avLst/>
          </a:prstGeom>
        </p:spPr>
        <p:txBody>
          <a:bodyPr wrap="square" lIns="0" tIns="0" rIns="0" bIns="0" rtlCol="0" anchor="t">
            <a:spAutoFit/>
          </a:bodyPr>
          <a:lstStyle/>
          <a:p>
            <a:pPr>
              <a:lnSpc>
                <a:spcPts val="3336"/>
              </a:lnSpc>
            </a:pPr>
            <a:r>
              <a:rPr lang="en-US" sz="2010" dirty="0">
                <a:solidFill>
                  <a:srgbClr val="000000"/>
                </a:solidFill>
                <a:latin typeface="Calibri (MS)"/>
              </a:rPr>
              <a:t>The chart displays the number of crimes from </a:t>
            </a:r>
            <a:r>
              <a:rPr lang="en-US" sz="2010" b="1" dirty="0">
                <a:solidFill>
                  <a:srgbClr val="C00000"/>
                </a:solidFill>
                <a:latin typeface="Calibri (MS)"/>
              </a:rPr>
              <a:t>2014 to 2022,</a:t>
            </a:r>
            <a:r>
              <a:rPr lang="en-US" sz="2010" dirty="0">
                <a:solidFill>
                  <a:srgbClr val="000000"/>
                </a:solidFill>
                <a:latin typeface="Calibri (MS)"/>
              </a:rPr>
              <a:t> with the most crimes occurring outside public areas. This could be due to people being distracted and unaware of their surroundings. Educational institutes have the lowest crime rates due to controlled access.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789</Words>
  <Application>Microsoft Office PowerPoint</Application>
  <PresentationFormat>Custom</PresentationFormat>
  <Paragraphs>31</Paragraphs>
  <Slides>14</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Calibri</vt:lpstr>
      <vt:lpstr>Canva Sans</vt:lpstr>
      <vt:lpstr>Canva Sans Bold</vt:lpstr>
      <vt:lpstr>Calibri (MS) Bold</vt:lpstr>
      <vt:lpstr>Bebas Neue Bold</vt:lpstr>
      <vt:lpstr>Bebas Neue</vt:lpstr>
      <vt:lpstr>Calibri (MS)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Blue Modern Stagflation Presentation</dc:title>
  <dc:creator>Parnia Ahmadi</dc:creator>
  <cp:lastModifiedBy>Parnia Ahmadi</cp:lastModifiedBy>
  <cp:revision>5</cp:revision>
  <dcterms:created xsi:type="dcterms:W3CDTF">2006-08-16T00:00:00Z</dcterms:created>
  <dcterms:modified xsi:type="dcterms:W3CDTF">2024-08-02T21:55:46Z</dcterms:modified>
  <dc:identifier>DAFrAAZZYq0</dc:identifier>
</cp:coreProperties>
</file>

<file path=docProps/thumbnail.jpeg>
</file>